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27"/>
  </p:notesMasterIdLst>
  <p:sldIdLst>
    <p:sldId id="272" r:id="rId5"/>
    <p:sldId id="305" r:id="rId6"/>
    <p:sldId id="2147482079" r:id="rId7"/>
    <p:sldId id="2147482085" r:id="rId8"/>
    <p:sldId id="2147481864" r:id="rId9"/>
    <p:sldId id="2147481789" r:id="rId10"/>
    <p:sldId id="277" r:id="rId11"/>
    <p:sldId id="2147482087" r:id="rId12"/>
    <p:sldId id="2147482084" r:id="rId13"/>
    <p:sldId id="2147482081" r:id="rId14"/>
    <p:sldId id="2147482088" r:id="rId15"/>
    <p:sldId id="2147482089" r:id="rId16"/>
    <p:sldId id="258" r:id="rId17"/>
    <p:sldId id="2147482091" r:id="rId18"/>
    <p:sldId id="2147482096" r:id="rId19"/>
    <p:sldId id="2147482092" r:id="rId20"/>
    <p:sldId id="2147482093" r:id="rId21"/>
    <p:sldId id="2147482094" r:id="rId22"/>
    <p:sldId id="2147482095" r:id="rId23"/>
    <p:sldId id="626" r:id="rId24"/>
    <p:sldId id="2147482097" r:id="rId25"/>
    <p:sldId id="294"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4DB602-2A2F-A24D-A5D4-657332AE56C4}">
          <p14:sldIdLst>
            <p14:sldId id="272"/>
            <p14:sldId id="305"/>
            <p14:sldId id="2147482079"/>
            <p14:sldId id="2147482085"/>
            <p14:sldId id="2147481864"/>
            <p14:sldId id="2147481789"/>
            <p14:sldId id="277"/>
            <p14:sldId id="2147482087"/>
            <p14:sldId id="2147482084"/>
            <p14:sldId id="2147482081"/>
            <p14:sldId id="2147482088"/>
            <p14:sldId id="2147482089"/>
            <p14:sldId id="258"/>
            <p14:sldId id="2147482091"/>
            <p14:sldId id="2147482096"/>
            <p14:sldId id="2147482092"/>
            <p14:sldId id="2147482093"/>
            <p14:sldId id="2147482094"/>
            <p14:sldId id="2147482095"/>
            <p14:sldId id="626"/>
            <p14:sldId id="2147482097"/>
            <p14:sldId id="29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44AC17-D17A-0275-AD3C-DBCB98709A47}" name="JAMES, Oria" initials="JO" userId="S::ojames@who.int::daa1cbae-ae56-4a95-8bfc-6c9a9a60c394" providerId="AD"/>
  <p188:author id="{25439A2B-3894-4A55-FF1C-3D7CC1727C24}" name="NUR, Aqsha Azhary" initials="" userId="S::anur@who.int::f1374eb9-0b96-4ea8-a9b3-0cb75b1b69f1" providerId="AD"/>
  <p188:author id="{3F870338-C186-A69B-19D0-7804CC0E2753}" name="RASOOLY, Alon" initials="AR" userId="S::arasooly@who.int::a9c8af84-0efa-444d-b8b9-2902cf4498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C"/>
    <a:srgbClr val="00B2D1"/>
    <a:srgbClr val="0070C0"/>
    <a:srgbClr val="004BD2"/>
    <a:srgbClr val="F5DCF2"/>
    <a:srgbClr val="00338E"/>
    <a:srgbClr val="019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11"/>
    <p:restoredTop sz="94717"/>
  </p:normalViewPr>
  <p:slideViewPr>
    <p:cSldViewPr snapToGrid="0">
      <p:cViewPr varScale="1">
        <p:scale>
          <a:sx n="173" d="100"/>
          <a:sy n="173" d="100"/>
        </p:scale>
        <p:origin x="200" y="3208"/>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MMINGSEN, Bianca" userId="7ee4ff1e-e32d-46d5-acca-fa5e849d63d2" providerId="ADAL" clId="{48062738-AA54-4570-B1D3-9B7B8D156E92}"/>
    <pc:docChg chg="modSld">
      <pc:chgData name="HEMMINGSEN, Bianca" userId="7ee4ff1e-e32d-46d5-acca-fa5e849d63d2" providerId="ADAL" clId="{48062738-AA54-4570-B1D3-9B7B8D156E92}" dt="2025-11-09T10:16:55.613" v="87" actId="20577"/>
      <pc:docMkLst>
        <pc:docMk/>
      </pc:docMkLst>
      <pc:sldChg chg="modSp mod">
        <pc:chgData name="HEMMINGSEN, Bianca" userId="7ee4ff1e-e32d-46d5-acca-fa5e849d63d2" providerId="ADAL" clId="{48062738-AA54-4570-B1D3-9B7B8D156E92}" dt="2025-11-09T10:11:34.915" v="86" actId="20577"/>
        <pc:sldMkLst>
          <pc:docMk/>
          <pc:sldMk cId="4069323308" sldId="2147481838"/>
        </pc:sldMkLst>
        <pc:spChg chg="mod">
          <ac:chgData name="HEMMINGSEN, Bianca" userId="7ee4ff1e-e32d-46d5-acca-fa5e849d63d2" providerId="ADAL" clId="{48062738-AA54-4570-B1D3-9B7B8D156E92}" dt="2025-11-09T10:11:34.915" v="86" actId="20577"/>
          <ac:spMkLst>
            <pc:docMk/>
            <pc:sldMk cId="4069323308" sldId="2147481838"/>
            <ac:spMk id="43" creationId="{C18A88C9-9308-310D-BE03-3B4D91741E43}"/>
          </ac:spMkLst>
        </pc:spChg>
        <pc:spChg chg="mod">
          <ac:chgData name="HEMMINGSEN, Bianca" userId="7ee4ff1e-e32d-46d5-acca-fa5e849d63d2" providerId="ADAL" clId="{48062738-AA54-4570-B1D3-9B7B8D156E92}" dt="2025-11-09T10:11:22.603" v="70" actId="6549"/>
          <ac:spMkLst>
            <pc:docMk/>
            <pc:sldMk cId="4069323308" sldId="2147481838"/>
            <ac:spMk id="46" creationId="{052B31BE-9B80-C3A3-02D9-14BB06963FFD}"/>
          </ac:spMkLst>
        </pc:spChg>
      </pc:sldChg>
      <pc:sldChg chg="modSp mod">
        <pc:chgData name="HEMMINGSEN, Bianca" userId="7ee4ff1e-e32d-46d5-acca-fa5e849d63d2" providerId="ADAL" clId="{48062738-AA54-4570-B1D3-9B7B8D156E92}" dt="2025-11-09T10:16:55.613" v="87" actId="20577"/>
        <pc:sldMkLst>
          <pc:docMk/>
          <pc:sldMk cId="1923879707" sldId="2147481862"/>
        </pc:sldMkLst>
        <pc:spChg chg="mod">
          <ac:chgData name="HEMMINGSEN, Bianca" userId="7ee4ff1e-e32d-46d5-acca-fa5e849d63d2" providerId="ADAL" clId="{48062738-AA54-4570-B1D3-9B7B8D156E92}" dt="2025-11-09T10:16:55.613" v="87" actId="20577"/>
          <ac:spMkLst>
            <pc:docMk/>
            <pc:sldMk cId="1923879707" sldId="2147481862"/>
            <ac:spMk id="5" creationId="{B03FB0BB-BDED-853A-5337-BF0030386D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843D1-AE9A-42BB-8BA9-12C251DAABA2}" type="datetimeFigureOut">
              <a:rPr lang="en-CA" smtClean="0"/>
              <a:t>2025-11-21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F5A8D-F9EF-4EC1-97C0-9931490ED801}" type="slidenum">
              <a:rPr lang="en-CA" smtClean="0"/>
              <a:t>‹#›</a:t>
            </a:fld>
            <a:endParaRPr lang="en-CA"/>
          </a:p>
        </p:txBody>
      </p:sp>
    </p:spTree>
    <p:extLst>
      <p:ext uri="{BB962C8B-B14F-4D97-AF65-F5344CB8AC3E}">
        <p14:creationId xmlns:p14="http://schemas.microsoft.com/office/powerpoint/2010/main" val="164449882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en-US"/>
          </a:p>
        </p:txBody>
      </p:sp>
      <p:sp>
        <p:nvSpPr>
          <p:cNvPr id="3" name="מציין מיקום של הערות 2"/>
          <p:cNvSpPr>
            <a:spLocks noGrp="1"/>
          </p:cNvSpPr>
          <p:nvPr>
            <p:ph type="body" idx="1"/>
          </p:nvPr>
        </p:nvSpPr>
        <p:spPr/>
        <p:txBody>
          <a:bodyPr/>
          <a:lstStyle/>
          <a:p>
            <a:endParaRPr lang="en-IL"/>
          </a:p>
        </p:txBody>
      </p:sp>
      <p:sp>
        <p:nvSpPr>
          <p:cNvPr id="4" name="מציין מיקום של מספר שקופית 3"/>
          <p:cNvSpPr>
            <a:spLocks noGrp="1"/>
          </p:cNvSpPr>
          <p:nvPr>
            <p:ph type="sldNum" sz="quarter" idx="5"/>
          </p:nvPr>
        </p:nvSpPr>
        <p:spPr/>
        <p:txBody>
          <a:bodyPr/>
          <a:lstStyle/>
          <a:p>
            <a:fld id="{371F5A8D-F9EF-4EC1-97C0-9931490ED801}" type="slidenum">
              <a:rPr lang="en-CA" smtClean="0"/>
              <a:t>1</a:t>
            </a:fld>
            <a:endParaRPr lang="en-CA"/>
          </a:p>
        </p:txBody>
      </p:sp>
    </p:spTree>
    <p:extLst>
      <p:ext uri="{BB962C8B-B14F-4D97-AF65-F5344CB8AC3E}">
        <p14:creationId xmlns:p14="http://schemas.microsoft.com/office/powerpoint/2010/main" val="98181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92F0-8E5D-8100-6504-656D54131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8E058-213E-9187-1F9F-8D25013216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8C8642-9E07-5037-B11A-A6C59C573F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5AD5C5-9559-4BC7-A759-820D9211A5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F948DC-8097-4351-A1D1-4677D5688AEB}"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221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ECFE9-2FDB-AFFC-350A-4A9E10BD4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59A76-80FC-546B-567D-AD15178D2C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4759AE-783C-1AF1-5F8E-7DBF15D533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4E451C-B1A5-C215-E0AA-685E11CBD5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F948DC-8097-4351-A1D1-4677D5688AEB}"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360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71F5A8D-F9EF-4EC1-97C0-9931490ED801}" type="slidenum">
              <a:rPr lang="en-CA" smtClean="0"/>
              <a:t>5</a:t>
            </a:fld>
            <a:endParaRPr lang="en-CA"/>
          </a:p>
        </p:txBody>
      </p:sp>
    </p:spTree>
    <p:extLst>
      <p:ext uri="{BB962C8B-B14F-4D97-AF65-F5344CB8AC3E}">
        <p14:creationId xmlns:p14="http://schemas.microsoft.com/office/powerpoint/2010/main" val="246053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1F5A8D-F9EF-4EC1-97C0-9931490ED801}" type="slidenum">
              <a:rPr lang="en-CA" smtClean="0"/>
              <a:t>6</a:t>
            </a:fld>
            <a:endParaRPr lang="en-CA"/>
          </a:p>
        </p:txBody>
      </p:sp>
    </p:spTree>
    <p:extLst>
      <p:ext uri="{BB962C8B-B14F-4D97-AF65-F5344CB8AC3E}">
        <p14:creationId xmlns:p14="http://schemas.microsoft.com/office/powerpoint/2010/main" val="320002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a:cs typeface="Arial"/>
            </a:endParaRPr>
          </a:p>
          <a:p>
            <a:pPr algn="l"/>
            <a:endParaRPr lang="en-FR" sz="2400" b="0" i="0" dirty="0">
              <a:solidFill>
                <a:srgbClr val="313945"/>
              </a:solidFill>
              <a:effectLst/>
              <a:latin typeface="HelveticaNowMTText"/>
            </a:endParaRPr>
          </a:p>
          <a:p>
            <a:pPr algn="l"/>
            <a:br>
              <a:rPr lang="en-FR" sz="2400" b="0" i="0" u="none" strike="noStrike" dirty="0">
                <a:solidFill>
                  <a:srgbClr val="313945"/>
                </a:solidFill>
                <a:effectLst/>
                <a:latin typeface="var(--ff-h-mt-text-md)"/>
              </a:rPr>
            </a:br>
            <a:endParaRPr lang="en-FR" sz="2400" b="0" i="0" u="none" strike="noStrike" dirty="0">
              <a:solidFill>
                <a:srgbClr val="313945"/>
              </a:solidFill>
              <a:effectLst/>
              <a:latin typeface="var(--ff-h-mt-text-md)"/>
            </a:endParaRPr>
          </a:p>
          <a:p>
            <a:endParaRPr lang="en-US" sz="1800" dirty="0">
              <a:latin typeface="Arial"/>
              <a:cs typeface="Arial"/>
            </a:endParaRPr>
          </a:p>
        </p:txBody>
      </p:sp>
      <p:sp>
        <p:nvSpPr>
          <p:cNvPr id="4" name="Slide Number Placeholder 3"/>
          <p:cNvSpPr>
            <a:spLocks noGrp="1"/>
          </p:cNvSpPr>
          <p:nvPr>
            <p:ph type="sldNum" sz="quarter" idx="5"/>
          </p:nvPr>
        </p:nvSpPr>
        <p:spPr/>
        <p:txBody>
          <a:bodyPr/>
          <a:lstStyle/>
          <a:p>
            <a:fld id="{0E5C6692-4A53-4147-B9C8-2C6BFFC13646}" type="slidenum">
              <a:rPr lang="en-CA" smtClean="0">
                <a:latin typeface="Roboto" panose="02000000000000000000" pitchFamily="2" charset="0"/>
              </a:rPr>
              <a:t>20</a:t>
            </a:fld>
            <a:endParaRPr lang="en-CA">
              <a:latin typeface="Roboto" panose="02000000000000000000" pitchFamily="2" charset="0"/>
            </a:endParaRPr>
          </a:p>
        </p:txBody>
      </p:sp>
    </p:spTree>
    <p:extLst>
      <p:ext uri="{BB962C8B-B14F-4D97-AF65-F5344CB8AC3E}">
        <p14:creationId xmlns:p14="http://schemas.microsoft.com/office/powerpoint/2010/main" val="226216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506C3-6DC7-B9AF-167F-530DA6E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5B76F-B8D9-B2FA-4ECE-B6DC1A724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00782-0E8B-20D9-4083-BB4879F33464}"/>
              </a:ext>
            </a:extLst>
          </p:cNvPr>
          <p:cNvSpPr>
            <a:spLocks noGrp="1"/>
          </p:cNvSpPr>
          <p:nvPr>
            <p:ph type="body" idx="1"/>
          </p:nvPr>
        </p:nvSpPr>
        <p:spPr/>
        <p:txBody>
          <a:bodyPr/>
          <a:lstStyle/>
          <a:p>
            <a:endParaRPr lang="en-US" sz="1800" dirty="0">
              <a:latin typeface="Arial"/>
              <a:cs typeface="Arial"/>
            </a:endParaRPr>
          </a:p>
          <a:p>
            <a:pPr algn="l"/>
            <a:endParaRPr lang="en-FR" sz="2400" b="0" i="0" dirty="0">
              <a:solidFill>
                <a:srgbClr val="313945"/>
              </a:solidFill>
              <a:effectLst/>
              <a:latin typeface="HelveticaNowMTText"/>
            </a:endParaRPr>
          </a:p>
          <a:p>
            <a:pPr algn="l"/>
            <a:br>
              <a:rPr lang="en-FR" sz="2400" b="0" i="0" u="none" strike="noStrike" dirty="0">
                <a:solidFill>
                  <a:srgbClr val="313945"/>
                </a:solidFill>
                <a:effectLst/>
                <a:latin typeface="var(--ff-h-mt-text-md)"/>
              </a:rPr>
            </a:br>
            <a:endParaRPr lang="en-FR" sz="2400" b="0" i="0" u="none" strike="noStrike" dirty="0">
              <a:solidFill>
                <a:srgbClr val="313945"/>
              </a:solidFill>
              <a:effectLst/>
              <a:latin typeface="var(--ff-h-mt-text-md)"/>
            </a:endParaRPr>
          </a:p>
          <a:p>
            <a:endParaRPr lang="en-US" sz="1800" dirty="0">
              <a:latin typeface="Arial"/>
              <a:cs typeface="Arial"/>
            </a:endParaRPr>
          </a:p>
        </p:txBody>
      </p:sp>
      <p:sp>
        <p:nvSpPr>
          <p:cNvPr id="4" name="Slide Number Placeholder 3">
            <a:extLst>
              <a:ext uri="{FF2B5EF4-FFF2-40B4-BE49-F238E27FC236}">
                <a16:creationId xmlns:a16="http://schemas.microsoft.com/office/drawing/2014/main" id="{89DE014D-8FFA-B42E-97BE-971229FE6803}"/>
              </a:ext>
            </a:extLst>
          </p:cNvPr>
          <p:cNvSpPr>
            <a:spLocks noGrp="1"/>
          </p:cNvSpPr>
          <p:nvPr>
            <p:ph type="sldNum" sz="quarter" idx="5"/>
          </p:nvPr>
        </p:nvSpPr>
        <p:spPr/>
        <p:txBody>
          <a:bodyPr/>
          <a:lstStyle/>
          <a:p>
            <a:fld id="{0E5C6692-4A53-4147-B9C8-2C6BFFC13646}" type="slidenum">
              <a:rPr lang="en-CA" smtClean="0">
                <a:latin typeface="Roboto" panose="02000000000000000000" pitchFamily="2" charset="0"/>
              </a:rPr>
              <a:t>21</a:t>
            </a:fld>
            <a:endParaRPr lang="en-CA">
              <a:latin typeface="Roboto" panose="02000000000000000000" pitchFamily="2" charset="0"/>
            </a:endParaRPr>
          </a:p>
        </p:txBody>
      </p:sp>
    </p:spTree>
    <p:extLst>
      <p:ext uri="{BB962C8B-B14F-4D97-AF65-F5344CB8AC3E}">
        <p14:creationId xmlns:p14="http://schemas.microsoft.com/office/powerpoint/2010/main" val="319755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285750" indent="-285750">
              <a:buFont typeface="Arial"/>
              <a:buChar char="•"/>
            </a:pPr>
            <a:r>
              <a:rPr lang="en-ID"/>
              <a:t>We welcome you to receive updates from the WHO Global Diabetes Compact and further engage by applying to join the WHO GDC Forum. Please feel free to take a picture of the QR codes and scan them for subscribing to the newsletter or applying to the Forum.</a:t>
            </a:r>
            <a:endParaRPr lang="en-US"/>
          </a:p>
        </p:txBody>
      </p:sp>
      <p:sp>
        <p:nvSpPr>
          <p:cNvPr id="4" name="Slide Number Placeholder 3"/>
          <p:cNvSpPr>
            <a:spLocks noGrp="1"/>
          </p:cNvSpPr>
          <p:nvPr>
            <p:ph type="sldNum" sz="quarter" idx="5"/>
          </p:nvPr>
        </p:nvSpPr>
        <p:spPr/>
        <p:txBody>
          <a:bodyPr/>
          <a:lstStyle/>
          <a:p>
            <a:fld id="{371F5A8D-F9EF-4EC1-97C0-9931490ED801}" type="slidenum">
              <a:rPr lang="en-CA" smtClean="0"/>
              <a:t>22</a:t>
            </a:fld>
            <a:endParaRPr lang="en-CA"/>
          </a:p>
        </p:txBody>
      </p:sp>
    </p:spTree>
    <p:extLst>
      <p:ext uri="{BB962C8B-B14F-4D97-AF65-F5344CB8AC3E}">
        <p14:creationId xmlns:p14="http://schemas.microsoft.com/office/powerpoint/2010/main" val="23789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541920"/>
          </a:xfrm>
        </p:spPr>
        <p:txBody>
          <a:bodyPr anchor="b"/>
          <a:lstStyle>
            <a:lvl1pPr algn="ctr">
              <a:defRPr sz="4500"/>
            </a:lvl1pPr>
          </a:lstStyle>
          <a:p>
            <a:r>
              <a:rPr lang="en-GB" dirty="0"/>
              <a:t>Click to edit Master title style</a:t>
            </a:r>
            <a:endParaRPr lang="en-US" dirty="0"/>
          </a:p>
        </p:txBody>
      </p:sp>
      <p:sp>
        <p:nvSpPr>
          <p:cNvPr id="3" name="Subtitle 2"/>
          <p:cNvSpPr>
            <a:spLocks noGrp="1"/>
          </p:cNvSpPr>
          <p:nvPr>
            <p:ph type="subTitle" idx="1"/>
          </p:nvPr>
        </p:nvSpPr>
        <p:spPr>
          <a:xfrm>
            <a:off x="1143000" y="2456350"/>
            <a:ext cx="6858000" cy="135755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224158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14253"/>
            <a:ext cx="1971675" cy="348309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614253"/>
            <a:ext cx="5800725" cy="348309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2737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32EE0DC-FE48-473F-AEE4-519F21869175}"/>
              </a:ext>
            </a:extLst>
          </p:cNvPr>
          <p:cNvGraphicFramePr>
            <a:graphicFrameLocks noChangeAspect="1"/>
          </p:cNvGraphicFramePr>
          <p:nvPr userDrawn="1">
            <p:custDataLst>
              <p:tags r:id="rId1"/>
            </p:custDataLst>
            <p:extLst>
              <p:ext uri="{D42A27DB-BD31-4B8C-83A1-F6EECF244321}">
                <p14:modId xmlns:p14="http://schemas.microsoft.com/office/powerpoint/2010/main" val="1714331251"/>
              </p:ext>
            </p:extLst>
          </p:nvPr>
        </p:nvGraphicFramePr>
        <p:xfrm>
          <a:off x="1117" y="1117"/>
          <a:ext cx="1117" cy="1117"/>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a:extLst>
                          <a:ext uri="{FF2B5EF4-FFF2-40B4-BE49-F238E27FC236}">
                            <a16:creationId xmlns:a16="http://schemas.microsoft.com/office/drawing/2014/main" id="{A32EE0DC-FE48-473F-AEE4-519F21869175}"/>
                          </a:ext>
                        </a:extLst>
                      </p:cNvPr>
                      <p:cNvPicPr/>
                      <p:nvPr/>
                    </p:nvPicPr>
                    <p:blipFill>
                      <a:blip r:embed="rId5"/>
                      <a:stretch>
                        <a:fillRect/>
                      </a:stretch>
                    </p:blipFill>
                    <p:spPr>
                      <a:xfrm>
                        <a:off x="1117" y="1117"/>
                        <a:ext cx="1117" cy="1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E6316E1-6F02-4A32-AB1D-CD60AC736736}"/>
              </a:ext>
            </a:extLst>
          </p:cNvPr>
          <p:cNvSpPr/>
          <p:nvPr userDrawn="1">
            <p:custDataLst>
              <p:tags r:id="rId2"/>
            </p:custDataLst>
          </p:nvPr>
        </p:nvSpPr>
        <p:spPr>
          <a:xfrm>
            <a:off x="0" y="0"/>
            <a:ext cx="111635" cy="1116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CA" sz="1969" b="1" i="0" baseline="0">
              <a:latin typeface="Roboto Medium" panose="02000000000000000000" pitchFamily="2" charset="0"/>
              <a:ea typeface="Roboto Medium" panose="02000000000000000000" pitchFamily="2" charset="0"/>
              <a:cs typeface="+mj-cs"/>
              <a:sym typeface="Roboto" panose="02000000000000000000" pitchFamily="2" charset="0"/>
            </a:endParaRPr>
          </a:p>
        </p:txBody>
      </p:sp>
      <p:sp>
        <p:nvSpPr>
          <p:cNvPr id="2" name="Title 1"/>
          <p:cNvSpPr>
            <a:spLocks noGrp="1"/>
          </p:cNvSpPr>
          <p:nvPr>
            <p:ph type="ctrTitle"/>
          </p:nvPr>
        </p:nvSpPr>
        <p:spPr>
          <a:xfrm>
            <a:off x="3545518" y="2334736"/>
            <a:ext cx="5090544" cy="634008"/>
          </a:xfrm>
          <a:prstGeom prst="rect">
            <a:avLst/>
          </a:prstGeom>
        </p:spPr>
        <p:txBody>
          <a:bodyPr wrap="square" tIns="0" bIns="0" anchor="t" anchorCtr="0">
            <a:noAutofit/>
          </a:bodyPr>
          <a:lstStyle>
            <a:lvl1pPr algn="r">
              <a:defRPr lang="en-CA" sz="1969" b="1" kern="800" cap="none" spc="14" baseline="0">
                <a:solidFill>
                  <a:schemeClr val="bg2"/>
                </a:solidFill>
                <a:latin typeface="+mn-lt"/>
                <a:ea typeface="Roboto Medium" panose="02000000000000000000" pitchFamily="2" charset="0"/>
                <a:cs typeface="+mj-cs"/>
              </a:defRPr>
            </a:lvl1pPr>
          </a:lstStyle>
          <a:p>
            <a:r>
              <a:rPr lang="en-US"/>
              <a:t>Click to edit Master title style</a:t>
            </a:r>
            <a:endParaRPr lang="en-CA"/>
          </a:p>
        </p:txBody>
      </p:sp>
      <p:sp>
        <p:nvSpPr>
          <p:cNvPr id="48" name="Text Placeholder 47"/>
          <p:cNvSpPr>
            <a:spLocks noGrp="1"/>
          </p:cNvSpPr>
          <p:nvPr>
            <p:ph type="body" sz="quarter" idx="10" hasCustomPrompt="1"/>
          </p:nvPr>
        </p:nvSpPr>
        <p:spPr>
          <a:xfrm>
            <a:off x="4331427" y="3429000"/>
            <a:ext cx="4304635" cy="335981"/>
          </a:xfrm>
          <a:prstGeom prst="rect">
            <a:avLst/>
          </a:prstGeom>
        </p:spPr>
        <p:txBody>
          <a:bodyPr anchor="b">
            <a:noAutofit/>
          </a:bodyPr>
          <a:lstStyle>
            <a:lvl1pPr marL="0" indent="0" algn="r">
              <a:buNone/>
              <a:defRPr lang="en-CA" sz="1406" b="0" kern="800" cap="none" spc="14" baseline="0" dirty="0">
                <a:solidFill>
                  <a:schemeClr val="bg2"/>
                </a:solidFill>
                <a:latin typeface="Roboto Light" panose="02000000000000000000" pitchFamily="2" charset="0"/>
                <a:ea typeface="Roboto Light" panose="02000000000000000000" pitchFamily="2" charset="0"/>
                <a:cs typeface="+mj-cs"/>
              </a:defRPr>
            </a:lvl1pPr>
          </a:lstStyle>
          <a:p>
            <a:pPr lvl="0"/>
            <a:r>
              <a:rPr lang="en-CA"/>
              <a:t>Click to add Speaker / Organization / Date</a:t>
            </a:r>
          </a:p>
        </p:txBody>
      </p:sp>
      <p:grpSp>
        <p:nvGrpSpPr>
          <p:cNvPr id="4" name="Group 3">
            <a:extLst>
              <a:ext uri="{FF2B5EF4-FFF2-40B4-BE49-F238E27FC236}">
                <a16:creationId xmlns:a16="http://schemas.microsoft.com/office/drawing/2014/main" id="{CD93C9ED-38FE-A5BC-7525-5C9A95EB8656}"/>
              </a:ext>
            </a:extLst>
          </p:cNvPr>
          <p:cNvGrpSpPr/>
          <p:nvPr userDrawn="1"/>
        </p:nvGrpSpPr>
        <p:grpSpPr>
          <a:xfrm>
            <a:off x="176523" y="181331"/>
            <a:ext cx="1787131" cy="477054"/>
            <a:chOff x="251024" y="6743180"/>
            <a:chExt cx="2541387" cy="678475"/>
          </a:xfrm>
        </p:grpSpPr>
        <p:grpSp>
          <p:nvGrpSpPr>
            <p:cNvPr id="9" name="Group 8">
              <a:extLst>
                <a:ext uri="{FF2B5EF4-FFF2-40B4-BE49-F238E27FC236}">
                  <a16:creationId xmlns:a16="http://schemas.microsoft.com/office/drawing/2014/main" id="{2E868F38-C82B-4CA3-98DD-5381A2DDA9E6}"/>
                </a:ext>
              </a:extLst>
            </p:cNvPr>
            <p:cNvGrpSpPr/>
            <p:nvPr userDrawn="1"/>
          </p:nvGrpSpPr>
          <p:grpSpPr>
            <a:xfrm>
              <a:off x="1856473" y="6756940"/>
              <a:ext cx="367798" cy="368709"/>
              <a:chOff x="3948113" y="1543051"/>
              <a:chExt cx="5127625" cy="5140325"/>
            </a:xfrm>
            <a:solidFill>
              <a:schemeClr val="tx2">
                <a:lumMod val="50000"/>
              </a:schemeClr>
            </a:solidFill>
          </p:grpSpPr>
          <p:sp>
            <p:nvSpPr>
              <p:cNvPr id="10" name="Freeform 5">
                <a:extLst>
                  <a:ext uri="{FF2B5EF4-FFF2-40B4-BE49-F238E27FC236}">
                    <a16:creationId xmlns:a16="http://schemas.microsoft.com/office/drawing/2014/main" id="{8DC2422E-D31F-46CC-8F71-3E3DD2249582}"/>
                  </a:ext>
                </a:extLst>
              </p:cNvPr>
              <p:cNvSpPr>
                <a:spLocks/>
              </p:cNvSpPr>
              <p:nvPr/>
            </p:nvSpPr>
            <p:spPr bwMode="auto">
              <a:xfrm>
                <a:off x="4267200" y="2265363"/>
                <a:ext cx="1233487" cy="1125538"/>
              </a:xfrm>
              <a:custGeom>
                <a:avLst/>
                <a:gdLst>
                  <a:gd name="T0" fmla="*/ 47 w 58"/>
                  <a:gd name="T1" fmla="*/ 53 h 53"/>
                  <a:gd name="T2" fmla="*/ 58 w 58"/>
                  <a:gd name="T3" fmla="*/ 39 h 53"/>
                  <a:gd name="T4" fmla="*/ 22 w 58"/>
                  <a:gd name="T5" fmla="*/ 0 h 53"/>
                  <a:gd name="T6" fmla="*/ 0 w 58"/>
                  <a:gd name="T7" fmla="*/ 29 h 53"/>
                  <a:gd name="T8" fmla="*/ 47 w 58"/>
                  <a:gd name="T9" fmla="*/ 53 h 53"/>
                </a:gdLst>
                <a:ahLst/>
                <a:cxnLst>
                  <a:cxn ang="0">
                    <a:pos x="T0" y="T1"/>
                  </a:cxn>
                  <a:cxn ang="0">
                    <a:pos x="T2" y="T3"/>
                  </a:cxn>
                  <a:cxn ang="0">
                    <a:pos x="T4" y="T5"/>
                  </a:cxn>
                  <a:cxn ang="0">
                    <a:pos x="T6" y="T7"/>
                  </a:cxn>
                  <a:cxn ang="0">
                    <a:pos x="T8" y="T9"/>
                  </a:cxn>
                </a:cxnLst>
                <a:rect l="0" t="0" r="r" b="b"/>
                <a:pathLst>
                  <a:path w="58" h="53">
                    <a:moveTo>
                      <a:pt x="47" y="53"/>
                    </a:moveTo>
                    <a:cubicBezTo>
                      <a:pt x="50" y="48"/>
                      <a:pt x="53" y="43"/>
                      <a:pt x="58" y="39"/>
                    </a:cubicBezTo>
                    <a:cubicBezTo>
                      <a:pt x="22" y="0"/>
                      <a:pt x="22" y="0"/>
                      <a:pt x="22" y="0"/>
                    </a:cubicBezTo>
                    <a:cubicBezTo>
                      <a:pt x="13" y="8"/>
                      <a:pt x="6" y="18"/>
                      <a:pt x="0" y="29"/>
                    </a:cubicBezTo>
                    <a:lnTo>
                      <a:pt x="47" y="53"/>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1" name="Freeform 6">
                <a:extLst>
                  <a:ext uri="{FF2B5EF4-FFF2-40B4-BE49-F238E27FC236}">
                    <a16:creationId xmlns:a16="http://schemas.microsoft.com/office/drawing/2014/main" id="{52182EB1-C149-4AFC-BBD6-9795B4B18776}"/>
                  </a:ext>
                </a:extLst>
              </p:cNvPr>
              <p:cNvSpPr>
                <a:spLocks/>
              </p:cNvSpPr>
              <p:nvPr/>
            </p:nvSpPr>
            <p:spPr bwMode="auto">
              <a:xfrm>
                <a:off x="7118350" y="1754188"/>
                <a:ext cx="1063625" cy="1254125"/>
              </a:xfrm>
              <a:custGeom>
                <a:avLst/>
                <a:gdLst>
                  <a:gd name="T0" fmla="*/ 0 w 50"/>
                  <a:gd name="T1" fmla="*/ 49 h 59"/>
                  <a:gd name="T2" fmla="*/ 15 w 50"/>
                  <a:gd name="T3" fmla="*/ 59 h 59"/>
                  <a:gd name="T4" fmla="*/ 50 w 50"/>
                  <a:gd name="T5" fmla="*/ 20 h 59"/>
                  <a:gd name="T6" fmla="*/ 19 w 50"/>
                  <a:gd name="T7" fmla="*/ 0 h 59"/>
                  <a:gd name="T8" fmla="*/ 0 w 50"/>
                  <a:gd name="T9" fmla="*/ 49 h 59"/>
                </a:gdLst>
                <a:ahLst/>
                <a:cxnLst>
                  <a:cxn ang="0">
                    <a:pos x="T0" y="T1"/>
                  </a:cxn>
                  <a:cxn ang="0">
                    <a:pos x="T2" y="T3"/>
                  </a:cxn>
                  <a:cxn ang="0">
                    <a:pos x="T4" y="T5"/>
                  </a:cxn>
                  <a:cxn ang="0">
                    <a:pos x="T6" y="T7"/>
                  </a:cxn>
                  <a:cxn ang="0">
                    <a:pos x="T8" y="T9"/>
                  </a:cxn>
                </a:cxnLst>
                <a:rect l="0" t="0" r="r" b="b"/>
                <a:pathLst>
                  <a:path w="50" h="59">
                    <a:moveTo>
                      <a:pt x="0" y="49"/>
                    </a:moveTo>
                    <a:cubicBezTo>
                      <a:pt x="5" y="52"/>
                      <a:pt x="10" y="55"/>
                      <a:pt x="15" y="59"/>
                    </a:cubicBezTo>
                    <a:cubicBezTo>
                      <a:pt x="50" y="20"/>
                      <a:pt x="50" y="20"/>
                      <a:pt x="50" y="20"/>
                    </a:cubicBezTo>
                    <a:cubicBezTo>
                      <a:pt x="41" y="12"/>
                      <a:pt x="30" y="5"/>
                      <a:pt x="19" y="0"/>
                    </a:cubicBezTo>
                    <a:lnTo>
                      <a:pt x="0" y="49"/>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2" name="Freeform 7">
                <a:extLst>
                  <a:ext uri="{FF2B5EF4-FFF2-40B4-BE49-F238E27FC236}">
                    <a16:creationId xmlns:a16="http://schemas.microsoft.com/office/drawing/2014/main" id="{AD8E31D1-1B08-4AFB-993A-AA8183AEB9F0}"/>
                  </a:ext>
                </a:extLst>
              </p:cNvPr>
              <p:cNvSpPr>
                <a:spLocks/>
              </p:cNvSpPr>
              <p:nvPr/>
            </p:nvSpPr>
            <p:spPr bwMode="auto">
              <a:xfrm>
                <a:off x="7842250" y="3051176"/>
                <a:ext cx="1212850" cy="849313"/>
              </a:xfrm>
              <a:custGeom>
                <a:avLst/>
                <a:gdLst>
                  <a:gd name="T0" fmla="*/ 47 w 57"/>
                  <a:gd name="T1" fmla="*/ 0 h 40"/>
                  <a:gd name="T2" fmla="*/ 0 w 57"/>
                  <a:gd name="T3" fmla="*/ 24 h 40"/>
                  <a:gd name="T4" fmla="*/ 5 w 57"/>
                  <a:gd name="T5" fmla="*/ 40 h 40"/>
                  <a:gd name="T6" fmla="*/ 57 w 57"/>
                  <a:gd name="T7" fmla="*/ 35 h 40"/>
                  <a:gd name="T8" fmla="*/ 47 w 57"/>
                  <a:gd name="T9" fmla="*/ 0 h 40"/>
                </a:gdLst>
                <a:ahLst/>
                <a:cxnLst>
                  <a:cxn ang="0">
                    <a:pos x="T0" y="T1"/>
                  </a:cxn>
                  <a:cxn ang="0">
                    <a:pos x="T2" y="T3"/>
                  </a:cxn>
                  <a:cxn ang="0">
                    <a:pos x="T4" y="T5"/>
                  </a:cxn>
                  <a:cxn ang="0">
                    <a:pos x="T6" y="T7"/>
                  </a:cxn>
                  <a:cxn ang="0">
                    <a:pos x="T8" y="T9"/>
                  </a:cxn>
                </a:cxnLst>
                <a:rect l="0" t="0" r="r" b="b"/>
                <a:pathLst>
                  <a:path w="57" h="40">
                    <a:moveTo>
                      <a:pt x="47" y="0"/>
                    </a:moveTo>
                    <a:cubicBezTo>
                      <a:pt x="0" y="24"/>
                      <a:pt x="0" y="24"/>
                      <a:pt x="0" y="24"/>
                    </a:cubicBezTo>
                    <a:cubicBezTo>
                      <a:pt x="2" y="29"/>
                      <a:pt x="4" y="34"/>
                      <a:pt x="5" y="40"/>
                    </a:cubicBezTo>
                    <a:cubicBezTo>
                      <a:pt x="57" y="35"/>
                      <a:pt x="57" y="35"/>
                      <a:pt x="57" y="35"/>
                    </a:cubicBezTo>
                    <a:cubicBezTo>
                      <a:pt x="56" y="23"/>
                      <a:pt x="52" y="11"/>
                      <a:pt x="47" y="0"/>
                    </a:cubicBezTo>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3" name="Freeform 8">
                <a:extLst>
                  <a:ext uri="{FF2B5EF4-FFF2-40B4-BE49-F238E27FC236}">
                    <a16:creationId xmlns:a16="http://schemas.microsoft.com/office/drawing/2014/main" id="{DAF06D3D-5E31-404E-9FDF-57674DD3656F}"/>
                  </a:ext>
                </a:extLst>
              </p:cNvPr>
              <p:cNvSpPr>
                <a:spLocks/>
              </p:cNvSpPr>
              <p:nvPr/>
            </p:nvSpPr>
            <p:spPr bwMode="auto">
              <a:xfrm>
                <a:off x="7543800" y="2286001"/>
                <a:ext cx="1233487" cy="1125538"/>
              </a:xfrm>
              <a:custGeom>
                <a:avLst/>
                <a:gdLst>
                  <a:gd name="T0" fmla="*/ 11 w 58"/>
                  <a:gd name="T1" fmla="*/ 53 h 53"/>
                  <a:gd name="T2" fmla="*/ 58 w 58"/>
                  <a:gd name="T3" fmla="*/ 29 h 53"/>
                  <a:gd name="T4" fmla="*/ 36 w 58"/>
                  <a:gd name="T5" fmla="*/ 0 h 53"/>
                  <a:gd name="T6" fmla="*/ 0 w 58"/>
                  <a:gd name="T7" fmla="*/ 39 h 53"/>
                  <a:gd name="T8" fmla="*/ 11 w 58"/>
                  <a:gd name="T9" fmla="*/ 53 h 53"/>
                </a:gdLst>
                <a:ahLst/>
                <a:cxnLst>
                  <a:cxn ang="0">
                    <a:pos x="T0" y="T1"/>
                  </a:cxn>
                  <a:cxn ang="0">
                    <a:pos x="T2" y="T3"/>
                  </a:cxn>
                  <a:cxn ang="0">
                    <a:pos x="T4" y="T5"/>
                  </a:cxn>
                  <a:cxn ang="0">
                    <a:pos x="T6" y="T7"/>
                  </a:cxn>
                  <a:cxn ang="0">
                    <a:pos x="T8" y="T9"/>
                  </a:cxn>
                </a:cxnLst>
                <a:rect l="0" t="0" r="r" b="b"/>
                <a:pathLst>
                  <a:path w="58" h="53">
                    <a:moveTo>
                      <a:pt x="11" y="53"/>
                    </a:moveTo>
                    <a:cubicBezTo>
                      <a:pt x="58" y="29"/>
                      <a:pt x="58" y="29"/>
                      <a:pt x="58" y="29"/>
                    </a:cubicBezTo>
                    <a:cubicBezTo>
                      <a:pt x="52" y="18"/>
                      <a:pt x="45" y="8"/>
                      <a:pt x="36" y="0"/>
                    </a:cubicBezTo>
                    <a:cubicBezTo>
                      <a:pt x="0" y="39"/>
                      <a:pt x="0" y="39"/>
                      <a:pt x="0" y="39"/>
                    </a:cubicBezTo>
                    <a:cubicBezTo>
                      <a:pt x="4" y="43"/>
                      <a:pt x="8" y="48"/>
                      <a:pt x="11" y="53"/>
                    </a:cubicBezTo>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4" name="Freeform 9">
                <a:extLst>
                  <a:ext uri="{FF2B5EF4-FFF2-40B4-BE49-F238E27FC236}">
                    <a16:creationId xmlns:a16="http://schemas.microsoft.com/office/drawing/2014/main" id="{9D2CE12A-0300-4FF1-810F-248C027DC9AB}"/>
                  </a:ext>
                </a:extLst>
              </p:cNvPr>
              <p:cNvSpPr>
                <a:spLocks/>
              </p:cNvSpPr>
              <p:nvPr/>
            </p:nvSpPr>
            <p:spPr bwMode="auto">
              <a:xfrm>
                <a:off x="3948113" y="3943351"/>
                <a:ext cx="1149350" cy="785813"/>
              </a:xfrm>
              <a:custGeom>
                <a:avLst/>
                <a:gdLst>
                  <a:gd name="T0" fmla="*/ 52 w 54"/>
                  <a:gd name="T1" fmla="*/ 8 h 37"/>
                  <a:gd name="T2" fmla="*/ 52 w 54"/>
                  <a:gd name="T3" fmla="*/ 5 h 37"/>
                  <a:gd name="T4" fmla="*/ 0 w 54"/>
                  <a:gd name="T5" fmla="*/ 0 h 37"/>
                  <a:gd name="T6" fmla="*/ 0 w 54"/>
                  <a:gd name="T7" fmla="*/ 8 h 37"/>
                  <a:gd name="T8" fmla="*/ 3 w 54"/>
                  <a:gd name="T9" fmla="*/ 37 h 37"/>
                  <a:gd name="T10" fmla="*/ 54 w 54"/>
                  <a:gd name="T11" fmla="*/ 23 h 37"/>
                  <a:gd name="T12" fmla="*/ 52 w 54"/>
                  <a:gd name="T13" fmla="*/ 8 h 37"/>
                </a:gdLst>
                <a:ahLst/>
                <a:cxnLst>
                  <a:cxn ang="0">
                    <a:pos x="T0" y="T1"/>
                  </a:cxn>
                  <a:cxn ang="0">
                    <a:pos x="T2" y="T3"/>
                  </a:cxn>
                  <a:cxn ang="0">
                    <a:pos x="T4" y="T5"/>
                  </a:cxn>
                  <a:cxn ang="0">
                    <a:pos x="T6" y="T7"/>
                  </a:cxn>
                  <a:cxn ang="0">
                    <a:pos x="T8" y="T9"/>
                  </a:cxn>
                  <a:cxn ang="0">
                    <a:pos x="T10" y="T11"/>
                  </a:cxn>
                  <a:cxn ang="0">
                    <a:pos x="T12" y="T13"/>
                  </a:cxn>
                </a:cxnLst>
                <a:rect l="0" t="0" r="r" b="b"/>
                <a:pathLst>
                  <a:path w="54" h="37">
                    <a:moveTo>
                      <a:pt x="52" y="8"/>
                    </a:moveTo>
                    <a:cubicBezTo>
                      <a:pt x="52" y="7"/>
                      <a:pt x="52" y="6"/>
                      <a:pt x="52" y="5"/>
                    </a:cubicBezTo>
                    <a:cubicBezTo>
                      <a:pt x="0" y="0"/>
                      <a:pt x="0" y="0"/>
                      <a:pt x="0" y="0"/>
                    </a:cubicBezTo>
                    <a:cubicBezTo>
                      <a:pt x="0" y="3"/>
                      <a:pt x="0" y="6"/>
                      <a:pt x="0" y="8"/>
                    </a:cubicBezTo>
                    <a:cubicBezTo>
                      <a:pt x="0" y="18"/>
                      <a:pt x="1" y="28"/>
                      <a:pt x="3" y="37"/>
                    </a:cubicBezTo>
                    <a:cubicBezTo>
                      <a:pt x="54" y="23"/>
                      <a:pt x="54" y="23"/>
                      <a:pt x="54" y="23"/>
                    </a:cubicBezTo>
                    <a:cubicBezTo>
                      <a:pt x="53" y="18"/>
                      <a:pt x="52" y="13"/>
                      <a:pt x="52" y="8"/>
                    </a:cubicBezTo>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5" name="Freeform 10">
                <a:extLst>
                  <a:ext uri="{FF2B5EF4-FFF2-40B4-BE49-F238E27FC236}">
                    <a16:creationId xmlns:a16="http://schemas.microsoft.com/office/drawing/2014/main" id="{0E319DDC-D312-4095-8438-B9A9BB5BF99E}"/>
                  </a:ext>
                </a:extLst>
              </p:cNvPr>
              <p:cNvSpPr>
                <a:spLocks/>
              </p:cNvSpPr>
              <p:nvPr/>
            </p:nvSpPr>
            <p:spPr bwMode="auto">
              <a:xfrm>
                <a:off x="7351713" y="5026026"/>
                <a:ext cx="1171575" cy="1211263"/>
              </a:xfrm>
              <a:custGeom>
                <a:avLst/>
                <a:gdLst>
                  <a:gd name="T0" fmla="*/ 13 w 55"/>
                  <a:gd name="T1" fmla="*/ 0 h 57"/>
                  <a:gd name="T2" fmla="*/ 0 w 55"/>
                  <a:gd name="T3" fmla="*/ 12 h 57"/>
                  <a:gd name="T4" fmla="*/ 28 w 55"/>
                  <a:gd name="T5" fmla="*/ 57 h 57"/>
                  <a:gd name="T6" fmla="*/ 55 w 55"/>
                  <a:gd name="T7" fmla="*/ 32 h 57"/>
                  <a:gd name="T8" fmla="*/ 13 w 55"/>
                  <a:gd name="T9" fmla="*/ 0 h 57"/>
                </a:gdLst>
                <a:ahLst/>
                <a:cxnLst>
                  <a:cxn ang="0">
                    <a:pos x="T0" y="T1"/>
                  </a:cxn>
                  <a:cxn ang="0">
                    <a:pos x="T2" y="T3"/>
                  </a:cxn>
                  <a:cxn ang="0">
                    <a:pos x="T4" y="T5"/>
                  </a:cxn>
                  <a:cxn ang="0">
                    <a:pos x="T6" y="T7"/>
                  </a:cxn>
                  <a:cxn ang="0">
                    <a:pos x="T8" y="T9"/>
                  </a:cxn>
                </a:cxnLst>
                <a:rect l="0" t="0" r="r" b="b"/>
                <a:pathLst>
                  <a:path w="55" h="57">
                    <a:moveTo>
                      <a:pt x="13" y="0"/>
                    </a:moveTo>
                    <a:cubicBezTo>
                      <a:pt x="9" y="5"/>
                      <a:pt x="5" y="9"/>
                      <a:pt x="0" y="12"/>
                    </a:cubicBezTo>
                    <a:cubicBezTo>
                      <a:pt x="28" y="57"/>
                      <a:pt x="28" y="57"/>
                      <a:pt x="28" y="57"/>
                    </a:cubicBezTo>
                    <a:cubicBezTo>
                      <a:pt x="38" y="50"/>
                      <a:pt x="48" y="42"/>
                      <a:pt x="55" y="32"/>
                    </a:cubicBezTo>
                    <a:lnTo>
                      <a:pt x="13" y="0"/>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6" name="Freeform 11">
                <a:extLst>
                  <a:ext uri="{FF2B5EF4-FFF2-40B4-BE49-F238E27FC236}">
                    <a16:creationId xmlns:a16="http://schemas.microsoft.com/office/drawing/2014/main" id="{E02994AB-21E0-4C0A-B5B1-D4E8094BEBE5}"/>
                  </a:ext>
                </a:extLst>
              </p:cNvPr>
              <p:cNvSpPr>
                <a:spLocks/>
              </p:cNvSpPr>
              <p:nvPr/>
            </p:nvSpPr>
            <p:spPr bwMode="auto">
              <a:xfrm>
                <a:off x="7926388" y="3963988"/>
                <a:ext cx="1149350" cy="765175"/>
              </a:xfrm>
              <a:custGeom>
                <a:avLst/>
                <a:gdLst>
                  <a:gd name="T0" fmla="*/ 2 w 54"/>
                  <a:gd name="T1" fmla="*/ 7 h 36"/>
                  <a:gd name="T2" fmla="*/ 0 w 54"/>
                  <a:gd name="T3" fmla="*/ 22 h 36"/>
                  <a:gd name="T4" fmla="*/ 51 w 54"/>
                  <a:gd name="T5" fmla="*/ 36 h 36"/>
                  <a:gd name="T6" fmla="*/ 54 w 54"/>
                  <a:gd name="T7" fmla="*/ 7 h 36"/>
                  <a:gd name="T8" fmla="*/ 54 w 54"/>
                  <a:gd name="T9" fmla="*/ 0 h 36"/>
                  <a:gd name="T10" fmla="*/ 2 w 54"/>
                  <a:gd name="T11" fmla="*/ 5 h 36"/>
                  <a:gd name="T12" fmla="*/ 2 w 54"/>
                  <a:gd name="T13" fmla="*/ 7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2" y="7"/>
                    </a:moveTo>
                    <a:cubicBezTo>
                      <a:pt x="2" y="12"/>
                      <a:pt x="1" y="17"/>
                      <a:pt x="0" y="22"/>
                    </a:cubicBezTo>
                    <a:cubicBezTo>
                      <a:pt x="51" y="36"/>
                      <a:pt x="51" y="36"/>
                      <a:pt x="51" y="36"/>
                    </a:cubicBezTo>
                    <a:cubicBezTo>
                      <a:pt x="53" y="27"/>
                      <a:pt x="54" y="17"/>
                      <a:pt x="54" y="7"/>
                    </a:cubicBezTo>
                    <a:cubicBezTo>
                      <a:pt x="54" y="5"/>
                      <a:pt x="54" y="2"/>
                      <a:pt x="54" y="0"/>
                    </a:cubicBezTo>
                    <a:cubicBezTo>
                      <a:pt x="2" y="5"/>
                      <a:pt x="2" y="5"/>
                      <a:pt x="2" y="5"/>
                    </a:cubicBezTo>
                    <a:cubicBezTo>
                      <a:pt x="2" y="6"/>
                      <a:pt x="2" y="6"/>
                      <a:pt x="2" y="7"/>
                    </a:cubicBezTo>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7" name="Freeform 12">
                <a:extLst>
                  <a:ext uri="{FF2B5EF4-FFF2-40B4-BE49-F238E27FC236}">
                    <a16:creationId xmlns:a16="http://schemas.microsoft.com/office/drawing/2014/main" id="{9A99C6E3-A725-4F3C-B5B5-183518CE1DFD}"/>
                  </a:ext>
                </a:extLst>
              </p:cNvPr>
              <p:cNvSpPr>
                <a:spLocks/>
              </p:cNvSpPr>
              <p:nvPr/>
            </p:nvSpPr>
            <p:spPr bwMode="auto">
              <a:xfrm>
                <a:off x="4522788" y="5048251"/>
                <a:ext cx="1169987" cy="1211263"/>
              </a:xfrm>
              <a:custGeom>
                <a:avLst/>
                <a:gdLst>
                  <a:gd name="T0" fmla="*/ 42 w 55"/>
                  <a:gd name="T1" fmla="*/ 0 h 57"/>
                  <a:gd name="T2" fmla="*/ 0 w 55"/>
                  <a:gd name="T3" fmla="*/ 32 h 57"/>
                  <a:gd name="T4" fmla="*/ 27 w 55"/>
                  <a:gd name="T5" fmla="*/ 57 h 57"/>
                  <a:gd name="T6" fmla="*/ 55 w 55"/>
                  <a:gd name="T7" fmla="*/ 12 h 57"/>
                  <a:gd name="T8" fmla="*/ 42 w 55"/>
                  <a:gd name="T9" fmla="*/ 0 h 57"/>
                </a:gdLst>
                <a:ahLst/>
                <a:cxnLst>
                  <a:cxn ang="0">
                    <a:pos x="T0" y="T1"/>
                  </a:cxn>
                  <a:cxn ang="0">
                    <a:pos x="T2" y="T3"/>
                  </a:cxn>
                  <a:cxn ang="0">
                    <a:pos x="T4" y="T5"/>
                  </a:cxn>
                  <a:cxn ang="0">
                    <a:pos x="T6" y="T7"/>
                  </a:cxn>
                  <a:cxn ang="0">
                    <a:pos x="T8" y="T9"/>
                  </a:cxn>
                </a:cxnLst>
                <a:rect l="0" t="0" r="r" b="b"/>
                <a:pathLst>
                  <a:path w="55" h="57">
                    <a:moveTo>
                      <a:pt x="42" y="0"/>
                    </a:moveTo>
                    <a:cubicBezTo>
                      <a:pt x="0" y="32"/>
                      <a:pt x="0" y="32"/>
                      <a:pt x="0" y="32"/>
                    </a:cubicBezTo>
                    <a:cubicBezTo>
                      <a:pt x="8" y="42"/>
                      <a:pt x="17" y="50"/>
                      <a:pt x="27" y="57"/>
                    </a:cubicBezTo>
                    <a:cubicBezTo>
                      <a:pt x="55" y="12"/>
                      <a:pt x="55" y="12"/>
                      <a:pt x="55" y="12"/>
                    </a:cubicBezTo>
                    <a:cubicBezTo>
                      <a:pt x="50" y="9"/>
                      <a:pt x="46" y="5"/>
                      <a:pt x="42" y="0"/>
                    </a:cubicBezTo>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8" name="Freeform 13">
                <a:extLst>
                  <a:ext uri="{FF2B5EF4-FFF2-40B4-BE49-F238E27FC236}">
                    <a16:creationId xmlns:a16="http://schemas.microsoft.com/office/drawing/2014/main" id="{7FC9E7E8-A86A-47F3-B28D-1FF67258BE36}"/>
                  </a:ext>
                </a:extLst>
              </p:cNvPr>
              <p:cNvSpPr>
                <a:spLocks/>
              </p:cNvSpPr>
              <p:nvPr/>
            </p:nvSpPr>
            <p:spPr bwMode="auto">
              <a:xfrm>
                <a:off x="3968750" y="3028951"/>
                <a:ext cx="1212850" cy="850900"/>
              </a:xfrm>
              <a:custGeom>
                <a:avLst/>
                <a:gdLst>
                  <a:gd name="T0" fmla="*/ 52 w 57"/>
                  <a:gd name="T1" fmla="*/ 40 h 40"/>
                  <a:gd name="T2" fmla="*/ 57 w 57"/>
                  <a:gd name="T3" fmla="*/ 24 h 40"/>
                  <a:gd name="T4" fmla="*/ 10 w 57"/>
                  <a:gd name="T5" fmla="*/ 0 h 40"/>
                  <a:gd name="T6" fmla="*/ 0 w 57"/>
                  <a:gd name="T7" fmla="*/ 36 h 40"/>
                  <a:gd name="T8" fmla="*/ 52 w 57"/>
                  <a:gd name="T9" fmla="*/ 40 h 40"/>
                </a:gdLst>
                <a:ahLst/>
                <a:cxnLst>
                  <a:cxn ang="0">
                    <a:pos x="T0" y="T1"/>
                  </a:cxn>
                  <a:cxn ang="0">
                    <a:pos x="T2" y="T3"/>
                  </a:cxn>
                  <a:cxn ang="0">
                    <a:pos x="T4" y="T5"/>
                  </a:cxn>
                  <a:cxn ang="0">
                    <a:pos x="T6" y="T7"/>
                  </a:cxn>
                  <a:cxn ang="0">
                    <a:pos x="T8" y="T9"/>
                  </a:cxn>
                </a:cxnLst>
                <a:rect l="0" t="0" r="r" b="b"/>
                <a:pathLst>
                  <a:path w="57" h="40">
                    <a:moveTo>
                      <a:pt x="52" y="40"/>
                    </a:moveTo>
                    <a:cubicBezTo>
                      <a:pt x="53" y="35"/>
                      <a:pt x="55" y="29"/>
                      <a:pt x="57" y="24"/>
                    </a:cubicBezTo>
                    <a:cubicBezTo>
                      <a:pt x="10" y="0"/>
                      <a:pt x="10" y="0"/>
                      <a:pt x="10" y="0"/>
                    </a:cubicBezTo>
                    <a:cubicBezTo>
                      <a:pt x="5" y="11"/>
                      <a:pt x="1" y="23"/>
                      <a:pt x="0" y="36"/>
                    </a:cubicBezTo>
                    <a:lnTo>
                      <a:pt x="52" y="40"/>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19" name="Freeform 14">
                <a:extLst>
                  <a:ext uri="{FF2B5EF4-FFF2-40B4-BE49-F238E27FC236}">
                    <a16:creationId xmlns:a16="http://schemas.microsoft.com/office/drawing/2014/main" id="{5DAD1E47-AC89-4ACC-8C53-65A561142270}"/>
                  </a:ext>
                </a:extLst>
              </p:cNvPr>
              <p:cNvSpPr>
                <a:spLocks/>
              </p:cNvSpPr>
              <p:nvPr/>
            </p:nvSpPr>
            <p:spPr bwMode="auto">
              <a:xfrm>
                <a:off x="6883400" y="5387976"/>
                <a:ext cx="936625" cy="1231900"/>
              </a:xfrm>
              <a:custGeom>
                <a:avLst/>
                <a:gdLst>
                  <a:gd name="T0" fmla="*/ 44 w 44"/>
                  <a:gd name="T1" fmla="*/ 44 h 58"/>
                  <a:gd name="T2" fmla="*/ 16 w 44"/>
                  <a:gd name="T3" fmla="*/ 0 h 58"/>
                  <a:gd name="T4" fmla="*/ 0 w 44"/>
                  <a:gd name="T5" fmla="*/ 6 h 58"/>
                  <a:gd name="T6" fmla="*/ 10 w 44"/>
                  <a:gd name="T7" fmla="*/ 58 h 58"/>
                  <a:gd name="T8" fmla="*/ 44 w 44"/>
                  <a:gd name="T9" fmla="*/ 44 h 58"/>
                </a:gdLst>
                <a:ahLst/>
                <a:cxnLst>
                  <a:cxn ang="0">
                    <a:pos x="T0" y="T1"/>
                  </a:cxn>
                  <a:cxn ang="0">
                    <a:pos x="T2" y="T3"/>
                  </a:cxn>
                  <a:cxn ang="0">
                    <a:pos x="T4" y="T5"/>
                  </a:cxn>
                  <a:cxn ang="0">
                    <a:pos x="T6" y="T7"/>
                  </a:cxn>
                  <a:cxn ang="0">
                    <a:pos x="T8" y="T9"/>
                  </a:cxn>
                </a:cxnLst>
                <a:rect l="0" t="0" r="r" b="b"/>
                <a:pathLst>
                  <a:path w="44" h="58">
                    <a:moveTo>
                      <a:pt x="44" y="44"/>
                    </a:moveTo>
                    <a:cubicBezTo>
                      <a:pt x="16" y="0"/>
                      <a:pt x="16" y="0"/>
                      <a:pt x="16" y="0"/>
                    </a:cubicBezTo>
                    <a:cubicBezTo>
                      <a:pt x="11" y="2"/>
                      <a:pt x="6" y="5"/>
                      <a:pt x="0" y="6"/>
                    </a:cubicBezTo>
                    <a:cubicBezTo>
                      <a:pt x="10" y="58"/>
                      <a:pt x="10" y="58"/>
                      <a:pt x="10" y="58"/>
                    </a:cubicBezTo>
                    <a:cubicBezTo>
                      <a:pt x="22" y="55"/>
                      <a:pt x="33" y="51"/>
                      <a:pt x="44" y="44"/>
                    </a:cubicBezTo>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20" name="Freeform 15">
                <a:extLst>
                  <a:ext uri="{FF2B5EF4-FFF2-40B4-BE49-F238E27FC236}">
                    <a16:creationId xmlns:a16="http://schemas.microsoft.com/office/drawing/2014/main" id="{C3E4D0FB-7126-4194-99C2-C1ACB9C8842E}"/>
                  </a:ext>
                </a:extLst>
              </p:cNvPr>
              <p:cNvSpPr>
                <a:spLocks/>
              </p:cNvSpPr>
              <p:nvPr/>
            </p:nvSpPr>
            <p:spPr bwMode="auto">
              <a:xfrm>
                <a:off x="7735888" y="4579938"/>
                <a:ext cx="1233487" cy="998538"/>
              </a:xfrm>
              <a:custGeom>
                <a:avLst/>
                <a:gdLst>
                  <a:gd name="T0" fmla="*/ 7 w 58"/>
                  <a:gd name="T1" fmla="*/ 0 h 47"/>
                  <a:gd name="T2" fmla="*/ 0 w 58"/>
                  <a:gd name="T3" fmla="*/ 15 h 47"/>
                  <a:gd name="T4" fmla="*/ 42 w 58"/>
                  <a:gd name="T5" fmla="*/ 47 h 47"/>
                  <a:gd name="T6" fmla="*/ 58 w 58"/>
                  <a:gd name="T7" fmla="*/ 15 h 47"/>
                  <a:gd name="T8" fmla="*/ 7 w 58"/>
                  <a:gd name="T9" fmla="*/ 0 h 47"/>
                </a:gdLst>
                <a:ahLst/>
                <a:cxnLst>
                  <a:cxn ang="0">
                    <a:pos x="T0" y="T1"/>
                  </a:cxn>
                  <a:cxn ang="0">
                    <a:pos x="T2" y="T3"/>
                  </a:cxn>
                  <a:cxn ang="0">
                    <a:pos x="T4" y="T5"/>
                  </a:cxn>
                  <a:cxn ang="0">
                    <a:pos x="T6" y="T7"/>
                  </a:cxn>
                  <a:cxn ang="0">
                    <a:pos x="T8" y="T9"/>
                  </a:cxn>
                </a:cxnLst>
                <a:rect l="0" t="0" r="r" b="b"/>
                <a:pathLst>
                  <a:path w="58" h="47">
                    <a:moveTo>
                      <a:pt x="7" y="0"/>
                    </a:moveTo>
                    <a:cubicBezTo>
                      <a:pt x="5" y="5"/>
                      <a:pt x="3" y="11"/>
                      <a:pt x="0" y="15"/>
                    </a:cubicBezTo>
                    <a:cubicBezTo>
                      <a:pt x="42" y="47"/>
                      <a:pt x="42" y="47"/>
                      <a:pt x="42" y="47"/>
                    </a:cubicBezTo>
                    <a:cubicBezTo>
                      <a:pt x="49" y="37"/>
                      <a:pt x="54" y="26"/>
                      <a:pt x="58" y="15"/>
                    </a:cubicBezTo>
                    <a:lnTo>
                      <a:pt x="7" y="0"/>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21" name="Freeform 16">
                <a:extLst>
                  <a:ext uri="{FF2B5EF4-FFF2-40B4-BE49-F238E27FC236}">
                    <a16:creationId xmlns:a16="http://schemas.microsoft.com/office/drawing/2014/main" id="{9DAB2140-4299-451F-B51E-12A968C4D86C}"/>
                  </a:ext>
                </a:extLst>
              </p:cNvPr>
              <p:cNvSpPr>
                <a:spLocks/>
              </p:cNvSpPr>
              <p:nvPr/>
            </p:nvSpPr>
            <p:spPr bwMode="auto">
              <a:xfrm>
                <a:off x="6138863" y="5557838"/>
                <a:ext cx="787400" cy="1125538"/>
              </a:xfrm>
              <a:custGeom>
                <a:avLst/>
                <a:gdLst>
                  <a:gd name="T0" fmla="*/ 27 w 37"/>
                  <a:gd name="T1" fmla="*/ 0 h 53"/>
                  <a:gd name="T2" fmla="*/ 18 w 37"/>
                  <a:gd name="T3" fmla="*/ 0 h 53"/>
                  <a:gd name="T4" fmla="*/ 10 w 37"/>
                  <a:gd name="T5" fmla="*/ 0 h 53"/>
                  <a:gd name="T6" fmla="*/ 0 w 37"/>
                  <a:gd name="T7" fmla="*/ 52 h 53"/>
                  <a:gd name="T8" fmla="*/ 18 w 37"/>
                  <a:gd name="T9" fmla="*/ 53 h 53"/>
                  <a:gd name="T10" fmla="*/ 37 w 37"/>
                  <a:gd name="T11" fmla="*/ 51 h 53"/>
                  <a:gd name="T12" fmla="*/ 27 w 37"/>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27" y="0"/>
                    </a:moveTo>
                    <a:cubicBezTo>
                      <a:pt x="24" y="0"/>
                      <a:pt x="21" y="0"/>
                      <a:pt x="18" y="0"/>
                    </a:cubicBezTo>
                    <a:cubicBezTo>
                      <a:pt x="15" y="0"/>
                      <a:pt x="12" y="0"/>
                      <a:pt x="10" y="0"/>
                    </a:cubicBezTo>
                    <a:cubicBezTo>
                      <a:pt x="0" y="52"/>
                      <a:pt x="0" y="52"/>
                      <a:pt x="0" y="52"/>
                    </a:cubicBezTo>
                    <a:cubicBezTo>
                      <a:pt x="6" y="53"/>
                      <a:pt x="12" y="53"/>
                      <a:pt x="18" y="53"/>
                    </a:cubicBezTo>
                    <a:cubicBezTo>
                      <a:pt x="24" y="53"/>
                      <a:pt x="31" y="53"/>
                      <a:pt x="37" y="51"/>
                    </a:cubicBezTo>
                    <a:lnTo>
                      <a:pt x="27" y="0"/>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22" name="Freeform 17">
                <a:extLst>
                  <a:ext uri="{FF2B5EF4-FFF2-40B4-BE49-F238E27FC236}">
                    <a16:creationId xmlns:a16="http://schemas.microsoft.com/office/drawing/2014/main" id="{0213CF70-62CE-46E4-B91B-9A173F30BEFE}"/>
                  </a:ext>
                </a:extLst>
              </p:cNvPr>
              <p:cNvSpPr>
                <a:spLocks/>
              </p:cNvSpPr>
              <p:nvPr/>
            </p:nvSpPr>
            <p:spPr bwMode="auto">
              <a:xfrm>
                <a:off x="6607175" y="1543051"/>
                <a:ext cx="766762" cy="1189038"/>
              </a:xfrm>
              <a:custGeom>
                <a:avLst/>
                <a:gdLst>
                  <a:gd name="T0" fmla="*/ 0 w 36"/>
                  <a:gd name="T1" fmla="*/ 53 h 56"/>
                  <a:gd name="T2" fmla="*/ 17 w 36"/>
                  <a:gd name="T3" fmla="*/ 56 h 56"/>
                  <a:gd name="T4" fmla="*/ 36 w 36"/>
                  <a:gd name="T5" fmla="*/ 7 h 56"/>
                  <a:gd name="T6" fmla="*/ 0 w 36"/>
                  <a:gd name="T7" fmla="*/ 0 h 56"/>
                  <a:gd name="T8" fmla="*/ 0 w 36"/>
                  <a:gd name="T9" fmla="*/ 53 h 56"/>
                </a:gdLst>
                <a:ahLst/>
                <a:cxnLst>
                  <a:cxn ang="0">
                    <a:pos x="T0" y="T1"/>
                  </a:cxn>
                  <a:cxn ang="0">
                    <a:pos x="T2" y="T3"/>
                  </a:cxn>
                  <a:cxn ang="0">
                    <a:pos x="T4" y="T5"/>
                  </a:cxn>
                  <a:cxn ang="0">
                    <a:pos x="T6" y="T7"/>
                  </a:cxn>
                  <a:cxn ang="0">
                    <a:pos x="T8" y="T9"/>
                  </a:cxn>
                </a:cxnLst>
                <a:rect l="0" t="0" r="r" b="b"/>
                <a:pathLst>
                  <a:path w="36" h="56">
                    <a:moveTo>
                      <a:pt x="0" y="53"/>
                    </a:moveTo>
                    <a:cubicBezTo>
                      <a:pt x="6" y="54"/>
                      <a:pt x="11" y="55"/>
                      <a:pt x="17" y="56"/>
                    </a:cubicBezTo>
                    <a:cubicBezTo>
                      <a:pt x="36" y="7"/>
                      <a:pt x="36" y="7"/>
                      <a:pt x="36" y="7"/>
                    </a:cubicBezTo>
                    <a:cubicBezTo>
                      <a:pt x="24" y="3"/>
                      <a:pt x="12" y="1"/>
                      <a:pt x="0" y="0"/>
                    </a:cubicBezTo>
                    <a:lnTo>
                      <a:pt x="0" y="53"/>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23" name="Freeform 18">
                <a:extLst>
                  <a:ext uri="{FF2B5EF4-FFF2-40B4-BE49-F238E27FC236}">
                    <a16:creationId xmlns:a16="http://schemas.microsoft.com/office/drawing/2014/main" id="{6FACDBFC-D98B-436B-AE5F-34422BB80A54}"/>
                  </a:ext>
                </a:extLst>
              </p:cNvPr>
              <p:cNvSpPr>
                <a:spLocks/>
              </p:cNvSpPr>
              <p:nvPr/>
            </p:nvSpPr>
            <p:spPr bwMode="auto">
              <a:xfrm>
                <a:off x="5245100" y="5387976"/>
                <a:ext cx="936625" cy="1231900"/>
              </a:xfrm>
              <a:custGeom>
                <a:avLst/>
                <a:gdLst>
                  <a:gd name="T0" fmla="*/ 44 w 44"/>
                  <a:gd name="T1" fmla="*/ 7 h 58"/>
                  <a:gd name="T2" fmla="*/ 27 w 44"/>
                  <a:gd name="T3" fmla="*/ 0 h 58"/>
                  <a:gd name="T4" fmla="*/ 0 w 44"/>
                  <a:gd name="T5" fmla="*/ 45 h 58"/>
                  <a:gd name="T6" fmla="*/ 34 w 44"/>
                  <a:gd name="T7" fmla="*/ 58 h 58"/>
                  <a:gd name="T8" fmla="*/ 44 w 44"/>
                  <a:gd name="T9" fmla="*/ 7 h 58"/>
                </a:gdLst>
                <a:ahLst/>
                <a:cxnLst>
                  <a:cxn ang="0">
                    <a:pos x="T0" y="T1"/>
                  </a:cxn>
                  <a:cxn ang="0">
                    <a:pos x="T2" y="T3"/>
                  </a:cxn>
                  <a:cxn ang="0">
                    <a:pos x="T4" y="T5"/>
                  </a:cxn>
                  <a:cxn ang="0">
                    <a:pos x="T6" y="T7"/>
                  </a:cxn>
                  <a:cxn ang="0">
                    <a:pos x="T8" y="T9"/>
                  </a:cxn>
                </a:cxnLst>
                <a:rect l="0" t="0" r="r" b="b"/>
                <a:pathLst>
                  <a:path w="44" h="58">
                    <a:moveTo>
                      <a:pt x="44" y="7"/>
                    </a:moveTo>
                    <a:cubicBezTo>
                      <a:pt x="38" y="5"/>
                      <a:pt x="33" y="3"/>
                      <a:pt x="27" y="0"/>
                    </a:cubicBezTo>
                    <a:cubicBezTo>
                      <a:pt x="0" y="45"/>
                      <a:pt x="0" y="45"/>
                      <a:pt x="0" y="45"/>
                    </a:cubicBezTo>
                    <a:cubicBezTo>
                      <a:pt x="10" y="51"/>
                      <a:pt x="22" y="56"/>
                      <a:pt x="34" y="58"/>
                    </a:cubicBezTo>
                    <a:lnTo>
                      <a:pt x="44" y="7"/>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24" name="Freeform 19">
                <a:extLst>
                  <a:ext uri="{FF2B5EF4-FFF2-40B4-BE49-F238E27FC236}">
                    <a16:creationId xmlns:a16="http://schemas.microsoft.com/office/drawing/2014/main" id="{AF4DAF94-6CAF-4E02-842B-5EB7061DC2A0}"/>
                  </a:ext>
                </a:extLst>
              </p:cNvPr>
              <p:cNvSpPr>
                <a:spLocks/>
              </p:cNvSpPr>
              <p:nvPr/>
            </p:nvSpPr>
            <p:spPr bwMode="auto">
              <a:xfrm>
                <a:off x="5670550" y="1543051"/>
                <a:ext cx="766762" cy="1189038"/>
              </a:xfrm>
              <a:custGeom>
                <a:avLst/>
                <a:gdLst>
                  <a:gd name="T0" fmla="*/ 19 w 36"/>
                  <a:gd name="T1" fmla="*/ 56 h 56"/>
                  <a:gd name="T2" fmla="*/ 36 w 36"/>
                  <a:gd name="T3" fmla="*/ 53 h 56"/>
                  <a:gd name="T4" fmla="*/ 36 w 36"/>
                  <a:gd name="T5" fmla="*/ 0 h 56"/>
                  <a:gd name="T6" fmla="*/ 0 w 36"/>
                  <a:gd name="T7" fmla="*/ 7 h 56"/>
                  <a:gd name="T8" fmla="*/ 19 w 36"/>
                  <a:gd name="T9" fmla="*/ 56 h 56"/>
                </a:gdLst>
                <a:ahLst/>
                <a:cxnLst>
                  <a:cxn ang="0">
                    <a:pos x="T0" y="T1"/>
                  </a:cxn>
                  <a:cxn ang="0">
                    <a:pos x="T2" y="T3"/>
                  </a:cxn>
                  <a:cxn ang="0">
                    <a:pos x="T4" y="T5"/>
                  </a:cxn>
                  <a:cxn ang="0">
                    <a:pos x="T6" y="T7"/>
                  </a:cxn>
                  <a:cxn ang="0">
                    <a:pos x="T8" y="T9"/>
                  </a:cxn>
                </a:cxnLst>
                <a:rect l="0" t="0" r="r" b="b"/>
                <a:pathLst>
                  <a:path w="36" h="56">
                    <a:moveTo>
                      <a:pt x="19" y="56"/>
                    </a:moveTo>
                    <a:cubicBezTo>
                      <a:pt x="25" y="54"/>
                      <a:pt x="30" y="53"/>
                      <a:pt x="36" y="53"/>
                    </a:cubicBezTo>
                    <a:cubicBezTo>
                      <a:pt x="36" y="0"/>
                      <a:pt x="36" y="0"/>
                      <a:pt x="36" y="0"/>
                    </a:cubicBezTo>
                    <a:cubicBezTo>
                      <a:pt x="24" y="1"/>
                      <a:pt x="11" y="3"/>
                      <a:pt x="0" y="7"/>
                    </a:cubicBezTo>
                    <a:lnTo>
                      <a:pt x="19" y="56"/>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25" name="Freeform 20">
                <a:extLst>
                  <a:ext uri="{FF2B5EF4-FFF2-40B4-BE49-F238E27FC236}">
                    <a16:creationId xmlns:a16="http://schemas.microsoft.com/office/drawing/2014/main" id="{DA03D494-745D-4DA5-B294-1CCAC8D0487D}"/>
                  </a:ext>
                </a:extLst>
              </p:cNvPr>
              <p:cNvSpPr>
                <a:spLocks/>
              </p:cNvSpPr>
              <p:nvPr/>
            </p:nvSpPr>
            <p:spPr bwMode="auto">
              <a:xfrm>
                <a:off x="4054475" y="4579938"/>
                <a:ext cx="1255712" cy="1020763"/>
              </a:xfrm>
              <a:custGeom>
                <a:avLst/>
                <a:gdLst>
                  <a:gd name="T0" fmla="*/ 59 w 59"/>
                  <a:gd name="T1" fmla="*/ 16 h 48"/>
                  <a:gd name="T2" fmla="*/ 51 w 59"/>
                  <a:gd name="T3" fmla="*/ 0 h 48"/>
                  <a:gd name="T4" fmla="*/ 0 w 59"/>
                  <a:gd name="T5" fmla="*/ 15 h 48"/>
                  <a:gd name="T6" fmla="*/ 17 w 59"/>
                  <a:gd name="T7" fmla="*/ 48 h 48"/>
                  <a:gd name="T8" fmla="*/ 59 w 59"/>
                  <a:gd name="T9" fmla="*/ 16 h 48"/>
                </a:gdLst>
                <a:ahLst/>
                <a:cxnLst>
                  <a:cxn ang="0">
                    <a:pos x="T0" y="T1"/>
                  </a:cxn>
                  <a:cxn ang="0">
                    <a:pos x="T2" y="T3"/>
                  </a:cxn>
                  <a:cxn ang="0">
                    <a:pos x="T4" y="T5"/>
                  </a:cxn>
                  <a:cxn ang="0">
                    <a:pos x="T6" y="T7"/>
                  </a:cxn>
                  <a:cxn ang="0">
                    <a:pos x="T8" y="T9"/>
                  </a:cxn>
                </a:cxnLst>
                <a:rect l="0" t="0" r="r" b="b"/>
                <a:pathLst>
                  <a:path w="59" h="48">
                    <a:moveTo>
                      <a:pt x="59" y="16"/>
                    </a:moveTo>
                    <a:cubicBezTo>
                      <a:pt x="56" y="11"/>
                      <a:pt x="53" y="6"/>
                      <a:pt x="51" y="0"/>
                    </a:cubicBezTo>
                    <a:cubicBezTo>
                      <a:pt x="0" y="15"/>
                      <a:pt x="0" y="15"/>
                      <a:pt x="0" y="15"/>
                    </a:cubicBezTo>
                    <a:cubicBezTo>
                      <a:pt x="4" y="27"/>
                      <a:pt x="10" y="38"/>
                      <a:pt x="17" y="48"/>
                    </a:cubicBezTo>
                    <a:lnTo>
                      <a:pt x="59" y="16"/>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sp>
            <p:nvSpPr>
              <p:cNvPr id="26" name="Freeform 21">
                <a:extLst>
                  <a:ext uri="{FF2B5EF4-FFF2-40B4-BE49-F238E27FC236}">
                    <a16:creationId xmlns:a16="http://schemas.microsoft.com/office/drawing/2014/main" id="{7C285BB5-C15F-4FC7-8F74-CAF71A8037DB}"/>
                  </a:ext>
                </a:extLst>
              </p:cNvPr>
              <p:cNvSpPr>
                <a:spLocks/>
              </p:cNvSpPr>
              <p:nvPr/>
            </p:nvSpPr>
            <p:spPr bwMode="auto">
              <a:xfrm>
                <a:off x="4862513" y="1754188"/>
                <a:ext cx="1063625" cy="1233488"/>
              </a:xfrm>
              <a:custGeom>
                <a:avLst/>
                <a:gdLst>
                  <a:gd name="T0" fmla="*/ 35 w 50"/>
                  <a:gd name="T1" fmla="*/ 58 h 58"/>
                  <a:gd name="T2" fmla="*/ 50 w 50"/>
                  <a:gd name="T3" fmla="*/ 49 h 58"/>
                  <a:gd name="T4" fmla="*/ 31 w 50"/>
                  <a:gd name="T5" fmla="*/ 0 h 58"/>
                  <a:gd name="T6" fmla="*/ 0 w 50"/>
                  <a:gd name="T7" fmla="*/ 19 h 58"/>
                  <a:gd name="T8" fmla="*/ 35 w 50"/>
                  <a:gd name="T9" fmla="*/ 58 h 58"/>
                </a:gdLst>
                <a:ahLst/>
                <a:cxnLst>
                  <a:cxn ang="0">
                    <a:pos x="T0" y="T1"/>
                  </a:cxn>
                  <a:cxn ang="0">
                    <a:pos x="T2" y="T3"/>
                  </a:cxn>
                  <a:cxn ang="0">
                    <a:pos x="T4" y="T5"/>
                  </a:cxn>
                  <a:cxn ang="0">
                    <a:pos x="T6" y="T7"/>
                  </a:cxn>
                  <a:cxn ang="0">
                    <a:pos x="T8" y="T9"/>
                  </a:cxn>
                </a:cxnLst>
                <a:rect l="0" t="0" r="r" b="b"/>
                <a:pathLst>
                  <a:path w="50" h="58">
                    <a:moveTo>
                      <a:pt x="35" y="58"/>
                    </a:moveTo>
                    <a:cubicBezTo>
                      <a:pt x="40" y="54"/>
                      <a:pt x="45" y="51"/>
                      <a:pt x="50" y="49"/>
                    </a:cubicBezTo>
                    <a:cubicBezTo>
                      <a:pt x="31" y="0"/>
                      <a:pt x="31" y="0"/>
                      <a:pt x="31" y="0"/>
                    </a:cubicBezTo>
                    <a:cubicBezTo>
                      <a:pt x="20" y="5"/>
                      <a:pt x="9" y="11"/>
                      <a:pt x="0" y="19"/>
                    </a:cubicBezTo>
                    <a:lnTo>
                      <a:pt x="35" y="58"/>
                    </a:lnTo>
                    <a:close/>
                  </a:path>
                </a:pathLst>
              </a:custGeom>
              <a:grpFill/>
              <a:ln w="28575">
                <a:noFill/>
                <a:round/>
                <a:headEnd/>
                <a:tailEnd/>
              </a:ln>
            </p:spPr>
            <p:txBody>
              <a:bodyPr vert="horz" wrap="square" lIns="91440" tIns="45720" rIns="91440" bIns="45720" numCol="1" anchor="t" anchorCtr="0" compatLnSpc="1">
                <a:prstTxWarp prst="textNoShape">
                  <a:avLst/>
                </a:prstTxWarp>
              </a:bodyPr>
              <a:lstStyle/>
              <a:p>
                <a:endParaRPr lang="en-US" sz="1266"/>
              </a:p>
            </p:txBody>
          </p:sp>
        </p:grpSp>
        <p:cxnSp>
          <p:nvCxnSpPr>
            <p:cNvPr id="27" name="Straight Connector 26">
              <a:extLst>
                <a:ext uri="{FF2B5EF4-FFF2-40B4-BE49-F238E27FC236}">
                  <a16:creationId xmlns:a16="http://schemas.microsoft.com/office/drawing/2014/main" id="{59AE21F5-4C42-45E2-907C-AC38E35C6B40}"/>
                </a:ext>
              </a:extLst>
            </p:cNvPr>
            <p:cNvCxnSpPr/>
            <p:nvPr userDrawn="1"/>
          </p:nvCxnSpPr>
          <p:spPr>
            <a:xfrm>
              <a:off x="1666458" y="6766150"/>
              <a:ext cx="0" cy="37030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09FAC4A-60B4-4E5D-862E-FA3D7680E1C1}"/>
                </a:ext>
              </a:extLst>
            </p:cNvPr>
            <p:cNvSpPr txBox="1"/>
            <p:nvPr userDrawn="1"/>
          </p:nvSpPr>
          <p:spPr>
            <a:xfrm>
              <a:off x="2187695" y="6743180"/>
              <a:ext cx="604716" cy="678475"/>
            </a:xfrm>
            <a:prstGeom prst="rect">
              <a:avLst/>
            </a:prstGeom>
            <a:noFill/>
          </p:spPr>
          <p:txBody>
            <a:bodyPr wrap="square" rtlCol="0">
              <a:spAutoFit/>
            </a:bodyPr>
            <a:lstStyle/>
            <a:p>
              <a:pPr>
                <a:lnSpc>
                  <a:spcPts val="633"/>
                </a:lnSpc>
              </a:pPr>
              <a:r>
                <a:rPr lang="en-US" sz="633" spc="7">
                  <a:solidFill>
                    <a:schemeClr val="tx2">
                      <a:lumMod val="50000"/>
                    </a:schemeClr>
                  </a:solidFill>
                  <a:latin typeface="Oswald SemiBold" pitchFamily="2" charset="0"/>
                </a:rPr>
                <a:t>DECADE</a:t>
              </a:r>
              <a:br>
                <a:rPr lang="en-US" sz="633" spc="7">
                  <a:solidFill>
                    <a:schemeClr val="tx2">
                      <a:lumMod val="50000"/>
                    </a:schemeClr>
                  </a:solidFill>
                  <a:latin typeface="Oswald SemiBold" pitchFamily="2" charset="0"/>
                </a:rPr>
              </a:br>
              <a:r>
                <a:rPr lang="en-US" sz="633" spc="7">
                  <a:solidFill>
                    <a:schemeClr val="tx2">
                      <a:lumMod val="50000"/>
                    </a:schemeClr>
                  </a:solidFill>
                  <a:latin typeface="Oswald SemiBold" pitchFamily="2" charset="0"/>
                </a:rPr>
                <a:t>OF</a:t>
              </a:r>
              <a:br>
                <a:rPr lang="en-US" sz="633" spc="7">
                  <a:solidFill>
                    <a:schemeClr val="tx2">
                      <a:lumMod val="50000"/>
                    </a:schemeClr>
                  </a:solidFill>
                  <a:latin typeface="Oswald SemiBold" pitchFamily="2" charset="0"/>
                </a:rPr>
              </a:br>
              <a:r>
                <a:rPr lang="en-US" sz="633" spc="7">
                  <a:solidFill>
                    <a:schemeClr val="tx2">
                      <a:lumMod val="50000"/>
                    </a:schemeClr>
                  </a:solidFill>
                  <a:latin typeface="Oswald SemiBold" pitchFamily="2" charset="0"/>
                </a:rPr>
                <a:t>ACTION</a:t>
              </a:r>
            </a:p>
          </p:txBody>
        </p:sp>
        <p:grpSp>
          <p:nvGrpSpPr>
            <p:cNvPr id="29" name="Group 28">
              <a:extLst>
                <a:ext uri="{FF2B5EF4-FFF2-40B4-BE49-F238E27FC236}">
                  <a16:creationId xmlns:a16="http://schemas.microsoft.com/office/drawing/2014/main" id="{151A8CFC-C97C-4803-B208-5B5E52CB9DA9}"/>
                </a:ext>
              </a:extLst>
            </p:cNvPr>
            <p:cNvGrpSpPr/>
            <p:nvPr userDrawn="1"/>
          </p:nvGrpSpPr>
          <p:grpSpPr>
            <a:xfrm>
              <a:off x="2402505" y="6907073"/>
              <a:ext cx="212662" cy="71259"/>
              <a:chOff x="2165967" y="6917391"/>
              <a:chExt cx="182216" cy="61057"/>
            </a:xfrm>
            <a:solidFill>
              <a:schemeClr val="tx2">
                <a:lumMod val="50000"/>
              </a:schemeClr>
            </a:solidFill>
          </p:grpSpPr>
          <p:sp>
            <p:nvSpPr>
              <p:cNvPr id="30" name="L-Shape 29">
                <a:extLst>
                  <a:ext uri="{FF2B5EF4-FFF2-40B4-BE49-F238E27FC236}">
                    <a16:creationId xmlns:a16="http://schemas.microsoft.com/office/drawing/2014/main" id="{6F155351-BA65-4E07-AE39-8C3DBEE0AB90}"/>
                  </a:ext>
                </a:extLst>
              </p:cNvPr>
              <p:cNvSpPr/>
              <p:nvPr/>
            </p:nvSpPr>
            <p:spPr>
              <a:xfrm rot="13500000">
                <a:off x="2165967" y="6917391"/>
                <a:ext cx="61057" cy="61057"/>
              </a:xfrm>
              <a:prstGeom prst="corner">
                <a:avLst>
                  <a:gd name="adj1" fmla="val 42282"/>
                  <a:gd name="adj2" fmla="val 42218"/>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1" name="L-Shape 30">
                <a:extLst>
                  <a:ext uri="{FF2B5EF4-FFF2-40B4-BE49-F238E27FC236}">
                    <a16:creationId xmlns:a16="http://schemas.microsoft.com/office/drawing/2014/main" id="{027ED7B2-861F-46DC-BB17-445DE5440E1A}"/>
                  </a:ext>
                </a:extLst>
              </p:cNvPr>
              <p:cNvSpPr/>
              <p:nvPr/>
            </p:nvSpPr>
            <p:spPr>
              <a:xfrm rot="13500000">
                <a:off x="2226546" y="6917391"/>
                <a:ext cx="61057" cy="61057"/>
              </a:xfrm>
              <a:prstGeom prst="corner">
                <a:avLst>
                  <a:gd name="adj1" fmla="val 42282"/>
                  <a:gd name="adj2" fmla="val 42218"/>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2" name="L-Shape 31">
                <a:extLst>
                  <a:ext uri="{FF2B5EF4-FFF2-40B4-BE49-F238E27FC236}">
                    <a16:creationId xmlns:a16="http://schemas.microsoft.com/office/drawing/2014/main" id="{9FC72552-8F15-4629-A8EC-15DEAD0D3BFC}"/>
                  </a:ext>
                </a:extLst>
              </p:cNvPr>
              <p:cNvSpPr/>
              <p:nvPr/>
            </p:nvSpPr>
            <p:spPr>
              <a:xfrm rot="13500000">
                <a:off x="2287126" y="6917391"/>
                <a:ext cx="61057" cy="61057"/>
              </a:xfrm>
              <a:prstGeom prst="corner">
                <a:avLst>
                  <a:gd name="adj1" fmla="val 42282"/>
                  <a:gd name="adj2" fmla="val 42218"/>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33" name="Graphic 4">
              <a:extLst>
                <a:ext uri="{FF2B5EF4-FFF2-40B4-BE49-F238E27FC236}">
                  <a16:creationId xmlns:a16="http://schemas.microsoft.com/office/drawing/2014/main" id="{73E7A39F-9161-4DAB-BB22-7CCB2197D7F3}"/>
                </a:ext>
              </a:extLst>
            </p:cNvPr>
            <p:cNvSpPr/>
            <p:nvPr userDrawn="1"/>
          </p:nvSpPr>
          <p:spPr>
            <a:xfrm>
              <a:off x="251024" y="6760271"/>
              <a:ext cx="1206204" cy="368709"/>
            </a:xfrm>
            <a:custGeom>
              <a:avLst/>
              <a:gdLst>
                <a:gd name="connsiteX0" fmla="*/ 415194 w 1422394"/>
                <a:gd name="connsiteY0" fmla="*/ 395571 h 434793"/>
                <a:gd name="connsiteX1" fmla="*/ 415877 w 1422394"/>
                <a:gd name="connsiteY1" fmla="*/ 395913 h 434793"/>
                <a:gd name="connsiteX2" fmla="*/ 382523 w 1422394"/>
                <a:gd name="connsiteY2" fmla="*/ 415634 h 434793"/>
                <a:gd name="connsiteX3" fmla="*/ 356186 w 1422394"/>
                <a:gd name="connsiteY3" fmla="*/ 417528 h 434793"/>
                <a:gd name="connsiteX4" fmla="*/ 318919 w 1422394"/>
                <a:gd name="connsiteY4" fmla="*/ 402994 h 434793"/>
                <a:gd name="connsiteX5" fmla="*/ 298639 w 1422394"/>
                <a:gd name="connsiteY5" fmla="*/ 389329 h 434793"/>
                <a:gd name="connsiteX6" fmla="*/ 273358 w 1422394"/>
                <a:gd name="connsiteY6" fmla="*/ 384577 h 434793"/>
                <a:gd name="connsiteX7" fmla="*/ 272924 w 1422394"/>
                <a:gd name="connsiteY7" fmla="*/ 387683 h 434793"/>
                <a:gd name="connsiteX8" fmla="*/ 307086 w 1422394"/>
                <a:gd name="connsiteY8" fmla="*/ 408894 h 434793"/>
                <a:gd name="connsiteX9" fmla="*/ 327180 w 1422394"/>
                <a:gd name="connsiteY9" fmla="*/ 426597 h 434793"/>
                <a:gd name="connsiteX10" fmla="*/ 317552 w 1422394"/>
                <a:gd name="connsiteY10" fmla="*/ 434858 h 434793"/>
                <a:gd name="connsiteX11" fmla="*/ 306993 w 1422394"/>
                <a:gd name="connsiteY11" fmla="*/ 423398 h 434793"/>
                <a:gd name="connsiteX12" fmla="*/ 262986 w 1422394"/>
                <a:gd name="connsiteY12" fmla="*/ 389235 h 434793"/>
                <a:gd name="connsiteX13" fmla="*/ 260843 w 1422394"/>
                <a:gd name="connsiteY13" fmla="*/ 388428 h 434793"/>
                <a:gd name="connsiteX14" fmla="*/ 258669 w 1422394"/>
                <a:gd name="connsiteY14" fmla="*/ 389235 h 434793"/>
                <a:gd name="connsiteX15" fmla="*/ 214661 w 1422394"/>
                <a:gd name="connsiteY15" fmla="*/ 423398 h 434793"/>
                <a:gd name="connsiteX16" fmla="*/ 204133 w 1422394"/>
                <a:gd name="connsiteY16" fmla="*/ 434858 h 434793"/>
                <a:gd name="connsiteX17" fmla="*/ 194475 w 1422394"/>
                <a:gd name="connsiteY17" fmla="*/ 426597 h 434793"/>
                <a:gd name="connsiteX18" fmla="*/ 214599 w 1422394"/>
                <a:gd name="connsiteY18" fmla="*/ 408894 h 434793"/>
                <a:gd name="connsiteX19" fmla="*/ 248762 w 1422394"/>
                <a:gd name="connsiteY19" fmla="*/ 387683 h 434793"/>
                <a:gd name="connsiteX20" fmla="*/ 248358 w 1422394"/>
                <a:gd name="connsiteY20" fmla="*/ 384577 h 434793"/>
                <a:gd name="connsiteX21" fmla="*/ 223078 w 1422394"/>
                <a:gd name="connsiteY21" fmla="*/ 389329 h 434793"/>
                <a:gd name="connsiteX22" fmla="*/ 202767 w 1422394"/>
                <a:gd name="connsiteY22" fmla="*/ 402994 h 434793"/>
                <a:gd name="connsiteX23" fmla="*/ 165499 w 1422394"/>
                <a:gd name="connsiteY23" fmla="*/ 417528 h 434793"/>
                <a:gd name="connsiteX24" fmla="*/ 139163 w 1422394"/>
                <a:gd name="connsiteY24" fmla="*/ 415634 h 434793"/>
                <a:gd name="connsiteX25" fmla="*/ 105777 w 1422394"/>
                <a:gd name="connsiteY25" fmla="*/ 395882 h 434793"/>
                <a:gd name="connsiteX26" fmla="*/ 106522 w 1422394"/>
                <a:gd name="connsiteY26" fmla="*/ 395571 h 434793"/>
                <a:gd name="connsiteX27" fmla="*/ 108603 w 1422394"/>
                <a:gd name="connsiteY27" fmla="*/ 396596 h 434793"/>
                <a:gd name="connsiteX28" fmla="*/ 152859 w 1422394"/>
                <a:gd name="connsiteY28" fmla="*/ 401751 h 434793"/>
                <a:gd name="connsiteX29" fmla="*/ 182704 w 1422394"/>
                <a:gd name="connsiteY29" fmla="*/ 391409 h 434793"/>
                <a:gd name="connsiteX30" fmla="*/ 203698 w 1422394"/>
                <a:gd name="connsiteY30" fmla="*/ 382807 h 434793"/>
                <a:gd name="connsiteX31" fmla="*/ 259973 w 1422394"/>
                <a:gd name="connsiteY31" fmla="*/ 381564 h 434793"/>
                <a:gd name="connsiteX32" fmla="*/ 260936 w 1422394"/>
                <a:gd name="connsiteY32" fmla="*/ 381720 h 434793"/>
                <a:gd name="connsiteX33" fmla="*/ 261899 w 1422394"/>
                <a:gd name="connsiteY33" fmla="*/ 381564 h 434793"/>
                <a:gd name="connsiteX34" fmla="*/ 318173 w 1422394"/>
                <a:gd name="connsiteY34" fmla="*/ 382807 h 434793"/>
                <a:gd name="connsiteX35" fmla="*/ 339167 w 1422394"/>
                <a:gd name="connsiteY35" fmla="*/ 391409 h 434793"/>
                <a:gd name="connsiteX36" fmla="*/ 368982 w 1422394"/>
                <a:gd name="connsiteY36" fmla="*/ 401751 h 434793"/>
                <a:gd name="connsiteX37" fmla="*/ 413082 w 1422394"/>
                <a:gd name="connsiteY37" fmla="*/ 396503 h 434793"/>
                <a:gd name="connsiteX38" fmla="*/ 459760 w 1422394"/>
                <a:gd name="connsiteY38" fmla="*/ 355197 h 434793"/>
                <a:gd name="connsiteX39" fmla="*/ 439760 w 1422394"/>
                <a:gd name="connsiteY39" fmla="*/ 365757 h 434793"/>
                <a:gd name="connsiteX40" fmla="*/ 408268 w 1422394"/>
                <a:gd name="connsiteY40" fmla="*/ 370384 h 434793"/>
                <a:gd name="connsiteX41" fmla="*/ 367243 w 1422394"/>
                <a:gd name="connsiteY41" fmla="*/ 373924 h 434793"/>
                <a:gd name="connsiteX42" fmla="*/ 367025 w 1422394"/>
                <a:gd name="connsiteY42" fmla="*/ 373924 h 434793"/>
                <a:gd name="connsiteX43" fmla="*/ 366031 w 1422394"/>
                <a:gd name="connsiteY43" fmla="*/ 373428 h 434793"/>
                <a:gd name="connsiteX44" fmla="*/ 366249 w 1422394"/>
                <a:gd name="connsiteY44" fmla="*/ 373272 h 434793"/>
                <a:gd name="connsiteX45" fmla="*/ 393020 w 1422394"/>
                <a:gd name="connsiteY45" fmla="*/ 347402 h 434793"/>
                <a:gd name="connsiteX46" fmla="*/ 406436 w 1422394"/>
                <a:gd name="connsiteY46" fmla="*/ 320445 h 434793"/>
                <a:gd name="connsiteX47" fmla="*/ 406436 w 1422394"/>
                <a:gd name="connsiteY47" fmla="*/ 319731 h 434793"/>
                <a:gd name="connsiteX48" fmla="*/ 385970 w 1422394"/>
                <a:gd name="connsiteY48" fmla="*/ 337184 h 434793"/>
                <a:gd name="connsiteX49" fmla="*/ 363671 w 1422394"/>
                <a:gd name="connsiteY49" fmla="*/ 358924 h 434793"/>
                <a:gd name="connsiteX50" fmla="*/ 328608 w 1422394"/>
                <a:gd name="connsiteY50" fmla="*/ 376813 h 434793"/>
                <a:gd name="connsiteX51" fmla="*/ 328142 w 1422394"/>
                <a:gd name="connsiteY51" fmla="*/ 377030 h 434793"/>
                <a:gd name="connsiteX52" fmla="*/ 327832 w 1422394"/>
                <a:gd name="connsiteY52" fmla="*/ 377589 h 434793"/>
                <a:gd name="connsiteX53" fmla="*/ 327832 w 1422394"/>
                <a:gd name="connsiteY53" fmla="*/ 377589 h 434793"/>
                <a:gd name="connsiteX54" fmla="*/ 328111 w 1422394"/>
                <a:gd name="connsiteY54" fmla="*/ 377589 h 434793"/>
                <a:gd name="connsiteX55" fmla="*/ 353826 w 1422394"/>
                <a:gd name="connsiteY55" fmla="*/ 383583 h 434793"/>
                <a:gd name="connsiteX56" fmla="*/ 386964 w 1422394"/>
                <a:gd name="connsiteY56" fmla="*/ 389794 h 434793"/>
                <a:gd name="connsiteX57" fmla="*/ 460754 w 1422394"/>
                <a:gd name="connsiteY57" fmla="*/ 355259 h 434793"/>
                <a:gd name="connsiteX58" fmla="*/ 460754 w 1422394"/>
                <a:gd name="connsiteY58" fmla="*/ 355259 h 434793"/>
                <a:gd name="connsiteX59" fmla="*/ 459760 w 1422394"/>
                <a:gd name="connsiteY59" fmla="*/ 355104 h 434793"/>
                <a:gd name="connsiteX60" fmla="*/ 501438 w 1422394"/>
                <a:gd name="connsiteY60" fmla="*/ 291221 h 434793"/>
                <a:gd name="connsiteX61" fmla="*/ 477556 w 1422394"/>
                <a:gd name="connsiteY61" fmla="*/ 312091 h 434793"/>
                <a:gd name="connsiteX62" fmla="*/ 453021 w 1422394"/>
                <a:gd name="connsiteY62" fmla="*/ 325445 h 434793"/>
                <a:gd name="connsiteX63" fmla="*/ 422896 w 1422394"/>
                <a:gd name="connsiteY63" fmla="*/ 343147 h 434793"/>
                <a:gd name="connsiteX64" fmla="*/ 421157 w 1422394"/>
                <a:gd name="connsiteY64" fmla="*/ 344483 h 434793"/>
                <a:gd name="connsiteX65" fmla="*/ 420846 w 1422394"/>
                <a:gd name="connsiteY65" fmla="*/ 343893 h 434793"/>
                <a:gd name="connsiteX66" fmla="*/ 439480 w 1422394"/>
                <a:gd name="connsiteY66" fmla="*/ 298954 h 434793"/>
                <a:gd name="connsiteX67" fmla="*/ 444574 w 1422394"/>
                <a:gd name="connsiteY67" fmla="*/ 266903 h 434793"/>
                <a:gd name="connsiteX68" fmla="*/ 444356 w 1422394"/>
                <a:gd name="connsiteY68" fmla="*/ 266096 h 434793"/>
                <a:gd name="connsiteX69" fmla="*/ 444356 w 1422394"/>
                <a:gd name="connsiteY69" fmla="*/ 266096 h 434793"/>
                <a:gd name="connsiteX70" fmla="*/ 421654 w 1422394"/>
                <a:gd name="connsiteY70" fmla="*/ 307339 h 434793"/>
                <a:gd name="connsiteX71" fmla="*/ 413269 w 1422394"/>
                <a:gd name="connsiteY71" fmla="*/ 331470 h 434793"/>
                <a:gd name="connsiteX72" fmla="*/ 395815 w 1422394"/>
                <a:gd name="connsiteY72" fmla="*/ 360788 h 434793"/>
                <a:gd name="connsiteX73" fmla="*/ 395069 w 1422394"/>
                <a:gd name="connsiteY73" fmla="*/ 361595 h 434793"/>
                <a:gd name="connsiteX74" fmla="*/ 395069 w 1422394"/>
                <a:gd name="connsiteY74" fmla="*/ 362092 h 434793"/>
                <a:gd name="connsiteX75" fmla="*/ 395069 w 1422394"/>
                <a:gd name="connsiteY75" fmla="*/ 362092 h 434793"/>
                <a:gd name="connsiteX76" fmla="*/ 397833 w 1422394"/>
                <a:gd name="connsiteY76" fmla="*/ 361626 h 434793"/>
                <a:gd name="connsiteX77" fmla="*/ 425784 w 1422394"/>
                <a:gd name="connsiteY77" fmla="*/ 355912 h 434793"/>
                <a:gd name="connsiteX78" fmla="*/ 467276 w 1422394"/>
                <a:gd name="connsiteY78" fmla="*/ 338147 h 434793"/>
                <a:gd name="connsiteX79" fmla="*/ 497618 w 1422394"/>
                <a:gd name="connsiteY79" fmla="*/ 302681 h 434793"/>
                <a:gd name="connsiteX80" fmla="*/ 502246 w 1422394"/>
                <a:gd name="connsiteY80" fmla="*/ 291128 h 434793"/>
                <a:gd name="connsiteX81" fmla="*/ 501438 w 1422394"/>
                <a:gd name="connsiteY81" fmla="*/ 291221 h 434793"/>
                <a:gd name="connsiteX82" fmla="*/ 519669 w 1422394"/>
                <a:gd name="connsiteY82" fmla="*/ 219480 h 434793"/>
                <a:gd name="connsiteX83" fmla="*/ 497929 w 1422394"/>
                <a:gd name="connsiteY83" fmla="*/ 253642 h 434793"/>
                <a:gd name="connsiteX84" fmla="*/ 466251 w 1422394"/>
                <a:gd name="connsiteY84" fmla="*/ 289668 h 434793"/>
                <a:gd name="connsiteX85" fmla="*/ 465692 w 1422394"/>
                <a:gd name="connsiteY85" fmla="*/ 289264 h 434793"/>
                <a:gd name="connsiteX86" fmla="*/ 468798 w 1422394"/>
                <a:gd name="connsiteY86" fmla="*/ 248890 h 434793"/>
                <a:gd name="connsiteX87" fmla="*/ 460723 w 1422394"/>
                <a:gd name="connsiteY87" fmla="*/ 210970 h 434793"/>
                <a:gd name="connsiteX88" fmla="*/ 460164 w 1422394"/>
                <a:gd name="connsiteY88" fmla="*/ 210349 h 434793"/>
                <a:gd name="connsiteX89" fmla="*/ 459667 w 1422394"/>
                <a:gd name="connsiteY89" fmla="*/ 211685 h 434793"/>
                <a:gd name="connsiteX90" fmla="*/ 453766 w 1422394"/>
                <a:gd name="connsiteY90" fmla="*/ 239449 h 434793"/>
                <a:gd name="connsiteX91" fmla="*/ 454388 w 1422394"/>
                <a:gd name="connsiteY91" fmla="*/ 277307 h 434793"/>
                <a:gd name="connsiteX92" fmla="*/ 446127 w 1422394"/>
                <a:gd name="connsiteY92" fmla="*/ 316625 h 434793"/>
                <a:gd name="connsiteX93" fmla="*/ 446127 w 1422394"/>
                <a:gd name="connsiteY93" fmla="*/ 316811 h 434793"/>
                <a:gd name="connsiteX94" fmla="*/ 446344 w 1422394"/>
                <a:gd name="connsiteY94" fmla="*/ 317774 h 434793"/>
                <a:gd name="connsiteX95" fmla="*/ 446344 w 1422394"/>
                <a:gd name="connsiteY95" fmla="*/ 317774 h 434793"/>
                <a:gd name="connsiteX96" fmla="*/ 474916 w 1422394"/>
                <a:gd name="connsiteY96" fmla="*/ 299917 h 434793"/>
                <a:gd name="connsiteX97" fmla="*/ 505072 w 1422394"/>
                <a:gd name="connsiteY97" fmla="*/ 271127 h 434793"/>
                <a:gd name="connsiteX98" fmla="*/ 520600 w 1422394"/>
                <a:gd name="connsiteY98" fmla="*/ 221002 h 434793"/>
                <a:gd name="connsiteX99" fmla="*/ 520600 w 1422394"/>
                <a:gd name="connsiteY99" fmla="*/ 219200 h 434793"/>
                <a:gd name="connsiteX100" fmla="*/ 519669 w 1422394"/>
                <a:gd name="connsiteY100" fmla="*/ 219480 h 434793"/>
                <a:gd name="connsiteX101" fmla="*/ 489482 w 1422394"/>
                <a:gd name="connsiteY101" fmla="*/ 227213 h 434793"/>
                <a:gd name="connsiteX102" fmla="*/ 489264 w 1422394"/>
                <a:gd name="connsiteY102" fmla="*/ 227461 h 434793"/>
                <a:gd name="connsiteX103" fmla="*/ 488829 w 1422394"/>
                <a:gd name="connsiteY103" fmla="*/ 227120 h 434793"/>
                <a:gd name="connsiteX104" fmla="*/ 489078 w 1422394"/>
                <a:gd name="connsiteY104" fmla="*/ 215598 h 434793"/>
                <a:gd name="connsiteX105" fmla="*/ 472897 w 1422394"/>
                <a:gd name="connsiteY105" fmla="*/ 179914 h 434793"/>
                <a:gd name="connsiteX106" fmla="*/ 460040 w 1422394"/>
                <a:gd name="connsiteY106" fmla="*/ 157056 h 434793"/>
                <a:gd name="connsiteX107" fmla="*/ 459326 w 1422394"/>
                <a:gd name="connsiteY107" fmla="*/ 156745 h 434793"/>
                <a:gd name="connsiteX108" fmla="*/ 459760 w 1422394"/>
                <a:gd name="connsiteY108" fmla="*/ 164447 h 434793"/>
                <a:gd name="connsiteX109" fmla="*/ 474202 w 1422394"/>
                <a:gd name="connsiteY109" fmla="*/ 220660 h 434793"/>
                <a:gd name="connsiteX110" fmla="*/ 479233 w 1422394"/>
                <a:gd name="connsiteY110" fmla="*/ 256220 h 434793"/>
                <a:gd name="connsiteX111" fmla="*/ 479512 w 1422394"/>
                <a:gd name="connsiteY111" fmla="*/ 257711 h 434793"/>
                <a:gd name="connsiteX112" fmla="*/ 479512 w 1422394"/>
                <a:gd name="connsiteY112" fmla="*/ 257711 h 434793"/>
                <a:gd name="connsiteX113" fmla="*/ 497432 w 1422394"/>
                <a:gd name="connsiteY113" fmla="*/ 236406 h 434793"/>
                <a:gd name="connsiteX114" fmla="*/ 517433 w 1422394"/>
                <a:gd name="connsiteY114" fmla="*/ 152273 h 434793"/>
                <a:gd name="connsiteX115" fmla="*/ 515228 w 1422394"/>
                <a:gd name="connsiteY115" fmla="*/ 146714 h 434793"/>
                <a:gd name="connsiteX116" fmla="*/ 514606 w 1422394"/>
                <a:gd name="connsiteY116" fmla="*/ 147428 h 434793"/>
                <a:gd name="connsiteX117" fmla="*/ 492494 w 1422394"/>
                <a:gd name="connsiteY117" fmla="*/ 215753 h 434793"/>
                <a:gd name="connsiteX118" fmla="*/ 489482 w 1422394"/>
                <a:gd name="connsiteY118" fmla="*/ 227182 h 434793"/>
                <a:gd name="connsiteX119" fmla="*/ 465102 w 1422394"/>
                <a:gd name="connsiteY119" fmla="*/ 126620 h 434793"/>
                <a:gd name="connsiteX120" fmla="*/ 447866 w 1422394"/>
                <a:gd name="connsiteY120" fmla="*/ 107396 h 434793"/>
                <a:gd name="connsiteX121" fmla="*/ 447679 w 1422394"/>
                <a:gd name="connsiteY121" fmla="*/ 107241 h 434793"/>
                <a:gd name="connsiteX122" fmla="*/ 446965 w 1422394"/>
                <a:gd name="connsiteY122" fmla="*/ 107241 h 434793"/>
                <a:gd name="connsiteX123" fmla="*/ 446592 w 1422394"/>
                <a:gd name="connsiteY123" fmla="*/ 107241 h 434793"/>
                <a:gd name="connsiteX124" fmla="*/ 454201 w 1422394"/>
                <a:gd name="connsiteY124" fmla="*/ 129509 h 434793"/>
                <a:gd name="connsiteX125" fmla="*/ 471282 w 1422394"/>
                <a:gd name="connsiteY125" fmla="*/ 155410 h 434793"/>
                <a:gd name="connsiteX126" fmla="*/ 472618 w 1422394"/>
                <a:gd name="connsiteY126" fmla="*/ 157211 h 434793"/>
                <a:gd name="connsiteX127" fmla="*/ 491252 w 1422394"/>
                <a:gd name="connsiteY127" fmla="*/ 192864 h 434793"/>
                <a:gd name="connsiteX128" fmla="*/ 491904 w 1422394"/>
                <a:gd name="connsiteY128" fmla="*/ 193268 h 434793"/>
                <a:gd name="connsiteX129" fmla="*/ 499823 w 1422394"/>
                <a:gd name="connsiteY129" fmla="*/ 168423 h 434793"/>
                <a:gd name="connsiteX130" fmla="*/ 506873 w 1422394"/>
                <a:gd name="connsiteY130" fmla="*/ 141776 h 434793"/>
                <a:gd name="connsiteX131" fmla="*/ 490475 w 1422394"/>
                <a:gd name="connsiteY131" fmla="*/ 77768 h 434793"/>
                <a:gd name="connsiteX132" fmla="*/ 490134 w 1422394"/>
                <a:gd name="connsiteY132" fmla="*/ 78514 h 434793"/>
                <a:gd name="connsiteX133" fmla="*/ 490724 w 1422394"/>
                <a:gd name="connsiteY133" fmla="*/ 80470 h 434793"/>
                <a:gd name="connsiteX134" fmla="*/ 491469 w 1422394"/>
                <a:gd name="connsiteY134" fmla="*/ 83296 h 434793"/>
                <a:gd name="connsiteX135" fmla="*/ 492028 w 1422394"/>
                <a:gd name="connsiteY135" fmla="*/ 118732 h 434793"/>
                <a:gd name="connsiteX136" fmla="*/ 489419 w 1422394"/>
                <a:gd name="connsiteY136" fmla="*/ 146931 h 434793"/>
                <a:gd name="connsiteX137" fmla="*/ 490351 w 1422394"/>
                <a:gd name="connsiteY137" fmla="*/ 160627 h 434793"/>
                <a:gd name="connsiteX138" fmla="*/ 489637 w 1422394"/>
                <a:gd name="connsiteY138" fmla="*/ 160627 h 434793"/>
                <a:gd name="connsiteX139" fmla="*/ 486531 w 1422394"/>
                <a:gd name="connsiteY139" fmla="*/ 152739 h 434793"/>
                <a:gd name="connsiteX140" fmla="*/ 484730 w 1422394"/>
                <a:gd name="connsiteY140" fmla="*/ 148671 h 434793"/>
                <a:gd name="connsiteX141" fmla="*/ 465102 w 1422394"/>
                <a:gd name="connsiteY141" fmla="*/ 126620 h 434793"/>
                <a:gd name="connsiteX142" fmla="*/ 451406 w 1422394"/>
                <a:gd name="connsiteY142" fmla="*/ 40438 h 434793"/>
                <a:gd name="connsiteX143" fmla="*/ 460723 w 1422394"/>
                <a:gd name="connsiteY143" fmla="*/ 53762 h 434793"/>
                <a:gd name="connsiteX144" fmla="*/ 467369 w 1422394"/>
                <a:gd name="connsiteY144" fmla="*/ 83017 h 434793"/>
                <a:gd name="connsiteX145" fmla="*/ 471500 w 1422394"/>
                <a:gd name="connsiteY145" fmla="*/ 98794 h 434793"/>
                <a:gd name="connsiteX146" fmla="*/ 470785 w 1422394"/>
                <a:gd name="connsiteY146" fmla="*/ 99073 h 434793"/>
                <a:gd name="connsiteX147" fmla="*/ 470630 w 1422394"/>
                <a:gd name="connsiteY147" fmla="*/ 98887 h 434793"/>
                <a:gd name="connsiteX148" fmla="*/ 444977 w 1422394"/>
                <a:gd name="connsiteY148" fmla="*/ 77644 h 434793"/>
                <a:gd name="connsiteX149" fmla="*/ 428238 w 1422394"/>
                <a:gd name="connsiteY149" fmla="*/ 62613 h 434793"/>
                <a:gd name="connsiteX150" fmla="*/ 425691 w 1422394"/>
                <a:gd name="connsiteY150" fmla="*/ 59259 h 434793"/>
                <a:gd name="connsiteX151" fmla="*/ 424946 w 1422394"/>
                <a:gd name="connsiteY151" fmla="*/ 59041 h 434793"/>
                <a:gd name="connsiteX152" fmla="*/ 425132 w 1422394"/>
                <a:gd name="connsiteY152" fmla="*/ 60439 h 434793"/>
                <a:gd name="connsiteX153" fmla="*/ 439822 w 1422394"/>
                <a:gd name="connsiteY153" fmla="*/ 89259 h 434793"/>
                <a:gd name="connsiteX154" fmla="*/ 459046 w 1422394"/>
                <a:gd name="connsiteY154" fmla="*/ 105409 h 434793"/>
                <a:gd name="connsiteX155" fmla="*/ 481593 w 1422394"/>
                <a:gd name="connsiteY155" fmla="*/ 128794 h 434793"/>
                <a:gd name="connsiteX156" fmla="*/ 481593 w 1422394"/>
                <a:gd name="connsiteY156" fmla="*/ 128794 h 434793"/>
                <a:gd name="connsiteX157" fmla="*/ 482121 w 1422394"/>
                <a:gd name="connsiteY157" fmla="*/ 128794 h 434793"/>
                <a:gd name="connsiteX158" fmla="*/ 482121 w 1422394"/>
                <a:gd name="connsiteY158" fmla="*/ 128794 h 434793"/>
                <a:gd name="connsiteX159" fmla="*/ 481904 w 1422394"/>
                <a:gd name="connsiteY159" fmla="*/ 121279 h 434793"/>
                <a:gd name="connsiteX160" fmla="*/ 482525 w 1422394"/>
                <a:gd name="connsiteY160" fmla="*/ 98390 h 434793"/>
                <a:gd name="connsiteX161" fmla="*/ 482711 w 1422394"/>
                <a:gd name="connsiteY161" fmla="*/ 90533 h 434793"/>
                <a:gd name="connsiteX162" fmla="*/ 478550 w 1422394"/>
                <a:gd name="connsiteY162" fmla="*/ 67613 h 434793"/>
                <a:gd name="connsiteX163" fmla="*/ 453425 w 1422394"/>
                <a:gd name="connsiteY163" fmla="*/ 40159 h 434793"/>
                <a:gd name="connsiteX164" fmla="*/ 451220 w 1422394"/>
                <a:gd name="connsiteY164" fmla="*/ 39320 h 434793"/>
                <a:gd name="connsiteX165" fmla="*/ 451220 w 1422394"/>
                <a:gd name="connsiteY165" fmla="*/ 40159 h 434793"/>
                <a:gd name="connsiteX166" fmla="*/ 451406 w 1422394"/>
                <a:gd name="connsiteY166" fmla="*/ 40438 h 434793"/>
                <a:gd name="connsiteX167" fmla="*/ 402275 w 1422394"/>
                <a:gd name="connsiteY167" fmla="*/ 17767 h 434793"/>
                <a:gd name="connsiteX168" fmla="*/ 419790 w 1422394"/>
                <a:gd name="connsiteY168" fmla="*/ 38637 h 434793"/>
                <a:gd name="connsiteX169" fmla="*/ 436219 w 1422394"/>
                <a:gd name="connsiteY169" fmla="*/ 59072 h 434793"/>
                <a:gd name="connsiteX170" fmla="*/ 456841 w 1422394"/>
                <a:gd name="connsiteY170" fmla="*/ 76122 h 434793"/>
                <a:gd name="connsiteX171" fmla="*/ 456841 w 1422394"/>
                <a:gd name="connsiteY171" fmla="*/ 76122 h 434793"/>
                <a:gd name="connsiteX172" fmla="*/ 457121 w 1422394"/>
                <a:gd name="connsiteY172" fmla="*/ 76122 h 434793"/>
                <a:gd name="connsiteX173" fmla="*/ 457121 w 1422394"/>
                <a:gd name="connsiteY173" fmla="*/ 75967 h 434793"/>
                <a:gd name="connsiteX174" fmla="*/ 433549 w 1422394"/>
                <a:gd name="connsiteY174" fmla="*/ 31556 h 434793"/>
                <a:gd name="connsiteX175" fmla="*/ 400411 w 1422394"/>
                <a:gd name="connsiteY175" fmla="*/ 15500 h 434793"/>
                <a:gd name="connsiteX176" fmla="*/ 400411 w 1422394"/>
                <a:gd name="connsiteY176" fmla="*/ 16307 h 434793"/>
                <a:gd name="connsiteX177" fmla="*/ 402275 w 1422394"/>
                <a:gd name="connsiteY177" fmla="*/ 17767 h 434793"/>
                <a:gd name="connsiteX178" fmla="*/ 134597 w 1422394"/>
                <a:gd name="connsiteY178" fmla="*/ 389763 h 434793"/>
                <a:gd name="connsiteX179" fmla="*/ 167735 w 1422394"/>
                <a:gd name="connsiteY179" fmla="*/ 383552 h 434793"/>
                <a:gd name="connsiteX180" fmla="*/ 193450 w 1422394"/>
                <a:gd name="connsiteY180" fmla="*/ 377558 h 434793"/>
                <a:gd name="connsiteX181" fmla="*/ 193729 w 1422394"/>
                <a:gd name="connsiteY181" fmla="*/ 377558 h 434793"/>
                <a:gd name="connsiteX182" fmla="*/ 193729 w 1422394"/>
                <a:gd name="connsiteY182" fmla="*/ 377558 h 434793"/>
                <a:gd name="connsiteX183" fmla="*/ 193419 w 1422394"/>
                <a:gd name="connsiteY183" fmla="*/ 376999 h 434793"/>
                <a:gd name="connsiteX184" fmla="*/ 192953 w 1422394"/>
                <a:gd name="connsiteY184" fmla="*/ 376782 h 434793"/>
                <a:gd name="connsiteX185" fmla="*/ 157890 w 1422394"/>
                <a:gd name="connsiteY185" fmla="*/ 358893 h 434793"/>
                <a:gd name="connsiteX186" fmla="*/ 135591 w 1422394"/>
                <a:gd name="connsiteY186" fmla="*/ 337153 h 434793"/>
                <a:gd name="connsiteX187" fmla="*/ 115125 w 1422394"/>
                <a:gd name="connsiteY187" fmla="*/ 319700 h 434793"/>
                <a:gd name="connsiteX188" fmla="*/ 114970 w 1422394"/>
                <a:gd name="connsiteY188" fmla="*/ 320414 h 434793"/>
                <a:gd name="connsiteX189" fmla="*/ 128386 w 1422394"/>
                <a:gd name="connsiteY189" fmla="*/ 347371 h 434793"/>
                <a:gd name="connsiteX190" fmla="*/ 155157 w 1422394"/>
                <a:gd name="connsiteY190" fmla="*/ 373241 h 434793"/>
                <a:gd name="connsiteX191" fmla="*/ 155374 w 1422394"/>
                <a:gd name="connsiteY191" fmla="*/ 373397 h 434793"/>
                <a:gd name="connsiteX192" fmla="*/ 154380 w 1422394"/>
                <a:gd name="connsiteY192" fmla="*/ 373893 h 434793"/>
                <a:gd name="connsiteX193" fmla="*/ 154163 w 1422394"/>
                <a:gd name="connsiteY193" fmla="*/ 373893 h 434793"/>
                <a:gd name="connsiteX194" fmla="*/ 113230 w 1422394"/>
                <a:gd name="connsiteY194" fmla="*/ 370384 h 434793"/>
                <a:gd name="connsiteX195" fmla="*/ 81770 w 1422394"/>
                <a:gd name="connsiteY195" fmla="*/ 365663 h 434793"/>
                <a:gd name="connsiteX196" fmla="*/ 61770 w 1422394"/>
                <a:gd name="connsiteY196" fmla="*/ 355104 h 434793"/>
                <a:gd name="connsiteX197" fmla="*/ 60838 w 1422394"/>
                <a:gd name="connsiteY197" fmla="*/ 355104 h 434793"/>
                <a:gd name="connsiteX198" fmla="*/ 60838 w 1422394"/>
                <a:gd name="connsiteY198" fmla="*/ 355104 h 434793"/>
                <a:gd name="connsiteX199" fmla="*/ 134628 w 1422394"/>
                <a:gd name="connsiteY199" fmla="*/ 389639 h 434793"/>
                <a:gd name="connsiteX200" fmla="*/ 123976 w 1422394"/>
                <a:gd name="connsiteY200" fmla="*/ 361812 h 434793"/>
                <a:gd name="connsiteX201" fmla="*/ 126740 w 1422394"/>
                <a:gd name="connsiteY201" fmla="*/ 362278 h 434793"/>
                <a:gd name="connsiteX202" fmla="*/ 126740 w 1422394"/>
                <a:gd name="connsiteY202" fmla="*/ 362278 h 434793"/>
                <a:gd name="connsiteX203" fmla="*/ 126585 w 1422394"/>
                <a:gd name="connsiteY203" fmla="*/ 361812 h 434793"/>
                <a:gd name="connsiteX204" fmla="*/ 125839 w 1422394"/>
                <a:gd name="connsiteY204" fmla="*/ 361005 h 434793"/>
                <a:gd name="connsiteX205" fmla="*/ 108386 w 1422394"/>
                <a:gd name="connsiteY205" fmla="*/ 331687 h 434793"/>
                <a:gd name="connsiteX206" fmla="*/ 100000 w 1422394"/>
                <a:gd name="connsiteY206" fmla="*/ 307556 h 434793"/>
                <a:gd name="connsiteX207" fmla="*/ 77298 w 1422394"/>
                <a:gd name="connsiteY207" fmla="*/ 266313 h 434793"/>
                <a:gd name="connsiteX208" fmla="*/ 77298 w 1422394"/>
                <a:gd name="connsiteY208" fmla="*/ 266313 h 434793"/>
                <a:gd name="connsiteX209" fmla="*/ 77080 w 1422394"/>
                <a:gd name="connsiteY209" fmla="*/ 267121 h 434793"/>
                <a:gd name="connsiteX210" fmla="*/ 82174 w 1422394"/>
                <a:gd name="connsiteY210" fmla="*/ 299171 h 434793"/>
                <a:gd name="connsiteX211" fmla="*/ 100808 w 1422394"/>
                <a:gd name="connsiteY211" fmla="*/ 344110 h 434793"/>
                <a:gd name="connsiteX212" fmla="*/ 100497 w 1422394"/>
                <a:gd name="connsiteY212" fmla="*/ 344700 h 434793"/>
                <a:gd name="connsiteX213" fmla="*/ 98758 w 1422394"/>
                <a:gd name="connsiteY213" fmla="*/ 343365 h 434793"/>
                <a:gd name="connsiteX214" fmla="*/ 68633 w 1422394"/>
                <a:gd name="connsiteY214" fmla="*/ 325662 h 434793"/>
                <a:gd name="connsiteX215" fmla="*/ 44098 w 1422394"/>
                <a:gd name="connsiteY215" fmla="*/ 312308 h 434793"/>
                <a:gd name="connsiteX216" fmla="*/ 20060 w 1422394"/>
                <a:gd name="connsiteY216" fmla="*/ 291221 h 434793"/>
                <a:gd name="connsiteX217" fmla="*/ 19191 w 1422394"/>
                <a:gd name="connsiteY217" fmla="*/ 291221 h 434793"/>
                <a:gd name="connsiteX218" fmla="*/ 23818 w 1422394"/>
                <a:gd name="connsiteY218" fmla="*/ 302774 h 434793"/>
                <a:gd name="connsiteX219" fmla="*/ 54223 w 1422394"/>
                <a:gd name="connsiteY219" fmla="*/ 338147 h 434793"/>
                <a:gd name="connsiteX220" fmla="*/ 96056 w 1422394"/>
                <a:gd name="connsiteY220" fmla="*/ 356129 h 434793"/>
                <a:gd name="connsiteX221" fmla="*/ 123976 w 1422394"/>
                <a:gd name="connsiteY221" fmla="*/ 361719 h 434793"/>
                <a:gd name="connsiteX222" fmla="*/ 46831 w 1422394"/>
                <a:gd name="connsiteY222" fmla="*/ 299699 h 434793"/>
                <a:gd name="connsiteX223" fmla="*/ 75403 w 1422394"/>
                <a:gd name="connsiteY223" fmla="*/ 317557 h 434793"/>
                <a:gd name="connsiteX224" fmla="*/ 75403 w 1422394"/>
                <a:gd name="connsiteY224" fmla="*/ 317557 h 434793"/>
                <a:gd name="connsiteX225" fmla="*/ 75621 w 1422394"/>
                <a:gd name="connsiteY225" fmla="*/ 316594 h 434793"/>
                <a:gd name="connsiteX226" fmla="*/ 75621 w 1422394"/>
                <a:gd name="connsiteY226" fmla="*/ 316408 h 434793"/>
                <a:gd name="connsiteX227" fmla="*/ 67360 w 1422394"/>
                <a:gd name="connsiteY227" fmla="*/ 277090 h 434793"/>
                <a:gd name="connsiteX228" fmla="*/ 67981 w 1422394"/>
                <a:gd name="connsiteY228" fmla="*/ 239232 h 434793"/>
                <a:gd name="connsiteX229" fmla="*/ 62080 w 1422394"/>
                <a:gd name="connsiteY229" fmla="*/ 211467 h 434793"/>
                <a:gd name="connsiteX230" fmla="*/ 61583 w 1422394"/>
                <a:gd name="connsiteY230" fmla="*/ 210132 h 434793"/>
                <a:gd name="connsiteX231" fmla="*/ 61024 w 1422394"/>
                <a:gd name="connsiteY231" fmla="*/ 210753 h 434793"/>
                <a:gd name="connsiteX232" fmla="*/ 52949 w 1422394"/>
                <a:gd name="connsiteY232" fmla="*/ 248673 h 434793"/>
                <a:gd name="connsiteX233" fmla="*/ 56055 w 1422394"/>
                <a:gd name="connsiteY233" fmla="*/ 289047 h 434793"/>
                <a:gd name="connsiteX234" fmla="*/ 55496 w 1422394"/>
                <a:gd name="connsiteY234" fmla="*/ 289450 h 434793"/>
                <a:gd name="connsiteX235" fmla="*/ 23663 w 1422394"/>
                <a:gd name="connsiteY235" fmla="*/ 253642 h 434793"/>
                <a:gd name="connsiteX236" fmla="*/ 1923 w 1422394"/>
                <a:gd name="connsiteY236" fmla="*/ 219480 h 434793"/>
                <a:gd name="connsiteX237" fmla="*/ 1240 w 1422394"/>
                <a:gd name="connsiteY237" fmla="*/ 219045 h 434793"/>
                <a:gd name="connsiteX238" fmla="*/ 1240 w 1422394"/>
                <a:gd name="connsiteY238" fmla="*/ 220846 h 434793"/>
                <a:gd name="connsiteX239" fmla="*/ 16768 w 1422394"/>
                <a:gd name="connsiteY239" fmla="*/ 270972 h 434793"/>
                <a:gd name="connsiteX240" fmla="*/ 46831 w 1422394"/>
                <a:gd name="connsiteY240" fmla="*/ 299730 h 434793"/>
                <a:gd name="connsiteX241" fmla="*/ 41800 w 1422394"/>
                <a:gd name="connsiteY241" fmla="*/ 257679 h 434793"/>
                <a:gd name="connsiteX242" fmla="*/ 41800 w 1422394"/>
                <a:gd name="connsiteY242" fmla="*/ 257679 h 434793"/>
                <a:gd name="connsiteX243" fmla="*/ 42080 w 1422394"/>
                <a:gd name="connsiteY243" fmla="*/ 256158 h 434793"/>
                <a:gd name="connsiteX244" fmla="*/ 47111 w 1422394"/>
                <a:gd name="connsiteY244" fmla="*/ 220598 h 434793"/>
                <a:gd name="connsiteX245" fmla="*/ 61552 w 1422394"/>
                <a:gd name="connsiteY245" fmla="*/ 164385 h 434793"/>
                <a:gd name="connsiteX246" fmla="*/ 61987 w 1422394"/>
                <a:gd name="connsiteY246" fmla="*/ 156683 h 434793"/>
                <a:gd name="connsiteX247" fmla="*/ 61273 w 1422394"/>
                <a:gd name="connsiteY247" fmla="*/ 157025 h 434793"/>
                <a:gd name="connsiteX248" fmla="*/ 48415 w 1422394"/>
                <a:gd name="connsiteY248" fmla="*/ 179852 h 434793"/>
                <a:gd name="connsiteX249" fmla="*/ 32235 w 1422394"/>
                <a:gd name="connsiteY249" fmla="*/ 215536 h 434793"/>
                <a:gd name="connsiteX250" fmla="*/ 32483 w 1422394"/>
                <a:gd name="connsiteY250" fmla="*/ 227058 h 434793"/>
                <a:gd name="connsiteX251" fmla="*/ 32048 w 1422394"/>
                <a:gd name="connsiteY251" fmla="*/ 227399 h 434793"/>
                <a:gd name="connsiteX252" fmla="*/ 31831 w 1422394"/>
                <a:gd name="connsiteY252" fmla="*/ 227151 h 434793"/>
                <a:gd name="connsiteX253" fmla="*/ 28725 w 1422394"/>
                <a:gd name="connsiteY253" fmla="*/ 215753 h 434793"/>
                <a:gd name="connsiteX254" fmla="*/ 6644 w 1422394"/>
                <a:gd name="connsiteY254" fmla="*/ 147428 h 434793"/>
                <a:gd name="connsiteX255" fmla="*/ 6023 w 1422394"/>
                <a:gd name="connsiteY255" fmla="*/ 146714 h 434793"/>
                <a:gd name="connsiteX256" fmla="*/ 3818 w 1422394"/>
                <a:gd name="connsiteY256" fmla="*/ 152273 h 434793"/>
                <a:gd name="connsiteX257" fmla="*/ 23787 w 1422394"/>
                <a:gd name="connsiteY257" fmla="*/ 236406 h 434793"/>
                <a:gd name="connsiteX258" fmla="*/ 41800 w 1422394"/>
                <a:gd name="connsiteY258" fmla="*/ 257679 h 434793"/>
                <a:gd name="connsiteX259" fmla="*/ 21613 w 1422394"/>
                <a:gd name="connsiteY259" fmla="*/ 168267 h 434793"/>
                <a:gd name="connsiteX260" fmla="*/ 29564 w 1422394"/>
                <a:gd name="connsiteY260" fmla="*/ 193113 h 434793"/>
                <a:gd name="connsiteX261" fmla="*/ 30216 w 1422394"/>
                <a:gd name="connsiteY261" fmla="*/ 192709 h 434793"/>
                <a:gd name="connsiteX262" fmla="*/ 48850 w 1422394"/>
                <a:gd name="connsiteY262" fmla="*/ 157056 h 434793"/>
                <a:gd name="connsiteX263" fmla="*/ 50185 w 1422394"/>
                <a:gd name="connsiteY263" fmla="*/ 155255 h 434793"/>
                <a:gd name="connsiteX264" fmla="*/ 67267 w 1422394"/>
                <a:gd name="connsiteY264" fmla="*/ 129353 h 434793"/>
                <a:gd name="connsiteX265" fmla="*/ 74875 w 1422394"/>
                <a:gd name="connsiteY265" fmla="*/ 107086 h 434793"/>
                <a:gd name="connsiteX266" fmla="*/ 74503 w 1422394"/>
                <a:gd name="connsiteY266" fmla="*/ 107086 h 434793"/>
                <a:gd name="connsiteX267" fmla="*/ 73788 w 1422394"/>
                <a:gd name="connsiteY267" fmla="*/ 107086 h 434793"/>
                <a:gd name="connsiteX268" fmla="*/ 73602 w 1422394"/>
                <a:gd name="connsiteY268" fmla="*/ 107241 h 434793"/>
                <a:gd name="connsiteX269" fmla="*/ 73602 w 1422394"/>
                <a:gd name="connsiteY269" fmla="*/ 107241 h 434793"/>
                <a:gd name="connsiteX270" fmla="*/ 56366 w 1422394"/>
                <a:gd name="connsiteY270" fmla="*/ 126465 h 434793"/>
                <a:gd name="connsiteX271" fmla="*/ 36676 w 1422394"/>
                <a:gd name="connsiteY271" fmla="*/ 148205 h 434793"/>
                <a:gd name="connsiteX272" fmla="*/ 34874 w 1422394"/>
                <a:gd name="connsiteY272" fmla="*/ 152273 h 434793"/>
                <a:gd name="connsiteX273" fmla="*/ 31769 w 1422394"/>
                <a:gd name="connsiteY273" fmla="*/ 160162 h 434793"/>
                <a:gd name="connsiteX274" fmla="*/ 31055 w 1422394"/>
                <a:gd name="connsiteY274" fmla="*/ 160162 h 434793"/>
                <a:gd name="connsiteX275" fmla="*/ 31986 w 1422394"/>
                <a:gd name="connsiteY275" fmla="*/ 146466 h 434793"/>
                <a:gd name="connsiteX276" fmla="*/ 29377 w 1422394"/>
                <a:gd name="connsiteY276" fmla="*/ 118266 h 434793"/>
                <a:gd name="connsiteX277" fmla="*/ 29936 w 1422394"/>
                <a:gd name="connsiteY277" fmla="*/ 82831 h 434793"/>
                <a:gd name="connsiteX278" fmla="*/ 30682 w 1422394"/>
                <a:gd name="connsiteY278" fmla="*/ 80004 h 434793"/>
                <a:gd name="connsiteX279" fmla="*/ 31272 w 1422394"/>
                <a:gd name="connsiteY279" fmla="*/ 78048 h 434793"/>
                <a:gd name="connsiteX280" fmla="*/ 30930 w 1422394"/>
                <a:gd name="connsiteY280" fmla="*/ 77302 h 434793"/>
                <a:gd name="connsiteX281" fmla="*/ 14532 w 1422394"/>
                <a:gd name="connsiteY281" fmla="*/ 141310 h 434793"/>
                <a:gd name="connsiteX282" fmla="*/ 21613 w 1422394"/>
                <a:gd name="connsiteY282" fmla="*/ 168267 h 434793"/>
                <a:gd name="connsiteX283" fmla="*/ 39533 w 1422394"/>
                <a:gd name="connsiteY283" fmla="*/ 121434 h 434793"/>
                <a:gd name="connsiteX284" fmla="*/ 39316 w 1422394"/>
                <a:gd name="connsiteY284" fmla="*/ 128950 h 434793"/>
                <a:gd name="connsiteX285" fmla="*/ 39316 w 1422394"/>
                <a:gd name="connsiteY285" fmla="*/ 128950 h 434793"/>
                <a:gd name="connsiteX286" fmla="*/ 39844 w 1422394"/>
                <a:gd name="connsiteY286" fmla="*/ 128950 h 434793"/>
                <a:gd name="connsiteX287" fmla="*/ 39844 w 1422394"/>
                <a:gd name="connsiteY287" fmla="*/ 128950 h 434793"/>
                <a:gd name="connsiteX288" fmla="*/ 62391 w 1422394"/>
                <a:gd name="connsiteY288" fmla="*/ 105564 h 434793"/>
                <a:gd name="connsiteX289" fmla="*/ 81615 w 1422394"/>
                <a:gd name="connsiteY289" fmla="*/ 89415 h 434793"/>
                <a:gd name="connsiteX290" fmla="*/ 96305 w 1422394"/>
                <a:gd name="connsiteY290" fmla="*/ 60594 h 434793"/>
                <a:gd name="connsiteX291" fmla="*/ 96491 w 1422394"/>
                <a:gd name="connsiteY291" fmla="*/ 59196 h 434793"/>
                <a:gd name="connsiteX292" fmla="*/ 95746 w 1422394"/>
                <a:gd name="connsiteY292" fmla="*/ 59414 h 434793"/>
                <a:gd name="connsiteX293" fmla="*/ 93199 w 1422394"/>
                <a:gd name="connsiteY293" fmla="*/ 62768 h 434793"/>
                <a:gd name="connsiteX294" fmla="*/ 76459 w 1422394"/>
                <a:gd name="connsiteY294" fmla="*/ 77799 h 434793"/>
                <a:gd name="connsiteX295" fmla="*/ 50807 w 1422394"/>
                <a:gd name="connsiteY295" fmla="*/ 99042 h 434793"/>
                <a:gd name="connsiteX296" fmla="*/ 50651 w 1422394"/>
                <a:gd name="connsiteY296" fmla="*/ 99228 h 434793"/>
                <a:gd name="connsiteX297" fmla="*/ 49937 w 1422394"/>
                <a:gd name="connsiteY297" fmla="*/ 98949 h 434793"/>
                <a:gd name="connsiteX298" fmla="*/ 54067 w 1422394"/>
                <a:gd name="connsiteY298" fmla="*/ 83172 h 434793"/>
                <a:gd name="connsiteX299" fmla="*/ 60745 w 1422394"/>
                <a:gd name="connsiteY299" fmla="*/ 53917 h 434793"/>
                <a:gd name="connsiteX300" fmla="*/ 70062 w 1422394"/>
                <a:gd name="connsiteY300" fmla="*/ 40594 h 434793"/>
                <a:gd name="connsiteX301" fmla="*/ 70062 w 1422394"/>
                <a:gd name="connsiteY301" fmla="*/ 40594 h 434793"/>
                <a:gd name="connsiteX302" fmla="*/ 70062 w 1422394"/>
                <a:gd name="connsiteY302" fmla="*/ 39755 h 434793"/>
                <a:gd name="connsiteX303" fmla="*/ 67857 w 1422394"/>
                <a:gd name="connsiteY303" fmla="*/ 40594 h 434793"/>
                <a:gd name="connsiteX304" fmla="*/ 42732 w 1422394"/>
                <a:gd name="connsiteY304" fmla="*/ 68048 h 434793"/>
                <a:gd name="connsiteX305" fmla="*/ 38694 w 1422394"/>
                <a:gd name="connsiteY305" fmla="*/ 90688 h 434793"/>
                <a:gd name="connsiteX306" fmla="*/ 38881 w 1422394"/>
                <a:gd name="connsiteY306" fmla="*/ 98545 h 434793"/>
                <a:gd name="connsiteX307" fmla="*/ 39533 w 1422394"/>
                <a:gd name="connsiteY307" fmla="*/ 121434 h 434793"/>
                <a:gd name="connsiteX308" fmla="*/ 64099 w 1422394"/>
                <a:gd name="connsiteY308" fmla="*/ 76216 h 434793"/>
                <a:gd name="connsiteX309" fmla="*/ 64378 w 1422394"/>
                <a:gd name="connsiteY309" fmla="*/ 76216 h 434793"/>
                <a:gd name="connsiteX310" fmla="*/ 64378 w 1422394"/>
                <a:gd name="connsiteY310" fmla="*/ 76216 h 434793"/>
                <a:gd name="connsiteX311" fmla="*/ 85000 w 1422394"/>
                <a:gd name="connsiteY311" fmla="*/ 59165 h 434793"/>
                <a:gd name="connsiteX312" fmla="*/ 101553 w 1422394"/>
                <a:gd name="connsiteY312" fmla="*/ 38730 h 434793"/>
                <a:gd name="connsiteX313" fmla="*/ 119069 w 1422394"/>
                <a:gd name="connsiteY313" fmla="*/ 17860 h 434793"/>
                <a:gd name="connsiteX314" fmla="*/ 120622 w 1422394"/>
                <a:gd name="connsiteY314" fmla="*/ 16494 h 434793"/>
                <a:gd name="connsiteX315" fmla="*/ 120622 w 1422394"/>
                <a:gd name="connsiteY315" fmla="*/ 15686 h 434793"/>
                <a:gd name="connsiteX316" fmla="*/ 87484 w 1422394"/>
                <a:gd name="connsiteY316" fmla="*/ 31742 h 434793"/>
                <a:gd name="connsiteX317" fmla="*/ 63912 w 1422394"/>
                <a:gd name="connsiteY317" fmla="*/ 76153 h 434793"/>
                <a:gd name="connsiteX318" fmla="*/ 64099 w 1422394"/>
                <a:gd name="connsiteY318" fmla="*/ 76216 h 434793"/>
                <a:gd name="connsiteX319" fmla="*/ 256091 w 1422394"/>
                <a:gd name="connsiteY319" fmla="*/ 224573 h 434793"/>
                <a:gd name="connsiteX320" fmla="*/ 253234 w 1422394"/>
                <a:gd name="connsiteY320" fmla="*/ 224791 h 434793"/>
                <a:gd name="connsiteX321" fmla="*/ 256091 w 1422394"/>
                <a:gd name="connsiteY321" fmla="*/ 224573 h 434793"/>
                <a:gd name="connsiteX322" fmla="*/ 292427 w 1422394"/>
                <a:gd name="connsiteY322" fmla="*/ 140720 h 434793"/>
                <a:gd name="connsiteX323" fmla="*/ 286682 w 1422394"/>
                <a:gd name="connsiteY323" fmla="*/ 147553 h 434793"/>
                <a:gd name="connsiteX324" fmla="*/ 292458 w 1422394"/>
                <a:gd name="connsiteY324" fmla="*/ 140565 h 434793"/>
                <a:gd name="connsiteX325" fmla="*/ 293576 w 1422394"/>
                <a:gd name="connsiteY325" fmla="*/ 139571 h 434793"/>
                <a:gd name="connsiteX326" fmla="*/ 297241 w 1422394"/>
                <a:gd name="connsiteY326" fmla="*/ 137552 h 434793"/>
                <a:gd name="connsiteX327" fmla="*/ 292365 w 1422394"/>
                <a:gd name="connsiteY327" fmla="*/ 136279 h 434793"/>
                <a:gd name="connsiteX328" fmla="*/ 293607 w 1422394"/>
                <a:gd name="connsiteY328" fmla="*/ 139416 h 434793"/>
                <a:gd name="connsiteX329" fmla="*/ 357584 w 1422394"/>
                <a:gd name="connsiteY329" fmla="*/ 195659 h 434793"/>
                <a:gd name="connsiteX330" fmla="*/ 354478 w 1422394"/>
                <a:gd name="connsiteY330" fmla="*/ 198206 h 434793"/>
                <a:gd name="connsiteX331" fmla="*/ 357584 w 1422394"/>
                <a:gd name="connsiteY331" fmla="*/ 198889 h 434793"/>
                <a:gd name="connsiteX332" fmla="*/ 357615 w 1422394"/>
                <a:gd name="connsiteY332" fmla="*/ 195504 h 434793"/>
                <a:gd name="connsiteX333" fmla="*/ 334385 w 1422394"/>
                <a:gd name="connsiteY333" fmla="*/ 135254 h 434793"/>
                <a:gd name="connsiteX334" fmla="*/ 333950 w 1422394"/>
                <a:gd name="connsiteY334" fmla="*/ 137583 h 434793"/>
                <a:gd name="connsiteX335" fmla="*/ 337459 w 1422394"/>
                <a:gd name="connsiteY335" fmla="*/ 137024 h 434793"/>
                <a:gd name="connsiteX336" fmla="*/ 339323 w 1422394"/>
                <a:gd name="connsiteY336" fmla="*/ 134229 h 434793"/>
                <a:gd name="connsiteX337" fmla="*/ 338205 w 1422394"/>
                <a:gd name="connsiteY337" fmla="*/ 129881 h 434793"/>
                <a:gd name="connsiteX338" fmla="*/ 341683 w 1422394"/>
                <a:gd name="connsiteY338" fmla="*/ 129881 h 434793"/>
                <a:gd name="connsiteX339" fmla="*/ 342987 w 1422394"/>
                <a:gd name="connsiteY339" fmla="*/ 127366 h 434793"/>
                <a:gd name="connsiteX340" fmla="*/ 340503 w 1422394"/>
                <a:gd name="connsiteY340" fmla="*/ 123577 h 434793"/>
                <a:gd name="connsiteX341" fmla="*/ 336528 w 1422394"/>
                <a:gd name="connsiteY341" fmla="*/ 127614 h 434793"/>
                <a:gd name="connsiteX342" fmla="*/ 336528 w 1422394"/>
                <a:gd name="connsiteY342" fmla="*/ 130720 h 434793"/>
                <a:gd name="connsiteX343" fmla="*/ 334416 w 1422394"/>
                <a:gd name="connsiteY343" fmla="*/ 135099 h 434793"/>
                <a:gd name="connsiteX344" fmla="*/ 365814 w 1422394"/>
                <a:gd name="connsiteY344" fmla="*/ 135534 h 434793"/>
                <a:gd name="connsiteX345" fmla="*/ 368547 w 1422394"/>
                <a:gd name="connsiteY345" fmla="*/ 144136 h 434793"/>
                <a:gd name="connsiteX346" fmla="*/ 370659 w 1422394"/>
                <a:gd name="connsiteY346" fmla="*/ 150348 h 434793"/>
                <a:gd name="connsiteX347" fmla="*/ 371249 w 1422394"/>
                <a:gd name="connsiteY347" fmla="*/ 145813 h 434793"/>
                <a:gd name="connsiteX348" fmla="*/ 368733 w 1422394"/>
                <a:gd name="connsiteY348" fmla="*/ 135503 h 434793"/>
                <a:gd name="connsiteX349" fmla="*/ 364168 w 1422394"/>
                <a:gd name="connsiteY349" fmla="*/ 126931 h 434793"/>
                <a:gd name="connsiteX350" fmla="*/ 365969 w 1422394"/>
                <a:gd name="connsiteY350" fmla="*/ 133391 h 434793"/>
                <a:gd name="connsiteX351" fmla="*/ 365845 w 1422394"/>
                <a:gd name="connsiteY351" fmla="*/ 135378 h 434793"/>
                <a:gd name="connsiteX352" fmla="*/ 349261 w 1422394"/>
                <a:gd name="connsiteY352" fmla="*/ 54321 h 434793"/>
                <a:gd name="connsiteX353" fmla="*/ 348174 w 1422394"/>
                <a:gd name="connsiteY353" fmla="*/ 49848 h 434793"/>
                <a:gd name="connsiteX354" fmla="*/ 343018 w 1422394"/>
                <a:gd name="connsiteY354" fmla="*/ 49848 h 434793"/>
                <a:gd name="connsiteX355" fmla="*/ 349261 w 1422394"/>
                <a:gd name="connsiteY355" fmla="*/ 54321 h 434793"/>
                <a:gd name="connsiteX356" fmla="*/ 277831 w 1422394"/>
                <a:gd name="connsiteY356" fmla="*/ 33761 h 434793"/>
                <a:gd name="connsiteX357" fmla="*/ 274725 w 1422394"/>
                <a:gd name="connsiteY357" fmla="*/ 27115 h 434793"/>
                <a:gd name="connsiteX358" fmla="*/ 266868 w 1422394"/>
                <a:gd name="connsiteY358" fmla="*/ 28637 h 434793"/>
                <a:gd name="connsiteX359" fmla="*/ 271340 w 1422394"/>
                <a:gd name="connsiteY359" fmla="*/ 31245 h 434793"/>
                <a:gd name="connsiteX360" fmla="*/ 278234 w 1422394"/>
                <a:gd name="connsiteY360" fmla="*/ 34972 h 434793"/>
                <a:gd name="connsiteX361" fmla="*/ 277831 w 1422394"/>
                <a:gd name="connsiteY361" fmla="*/ 33761 h 434793"/>
                <a:gd name="connsiteX362" fmla="*/ 296775 w 1422394"/>
                <a:gd name="connsiteY362" fmla="*/ 24227 h 434793"/>
                <a:gd name="connsiteX363" fmla="*/ 277178 w 1422394"/>
                <a:gd name="connsiteY363" fmla="*/ 26494 h 434793"/>
                <a:gd name="connsiteX364" fmla="*/ 288576 w 1422394"/>
                <a:gd name="connsiteY364" fmla="*/ 26494 h 434793"/>
                <a:gd name="connsiteX365" fmla="*/ 296651 w 1422394"/>
                <a:gd name="connsiteY365" fmla="*/ 24227 h 434793"/>
                <a:gd name="connsiteX366" fmla="*/ 250532 w 1422394"/>
                <a:gd name="connsiteY366" fmla="*/ 208144 h 434793"/>
                <a:gd name="connsiteX367" fmla="*/ 249290 w 1422394"/>
                <a:gd name="connsiteY367" fmla="*/ 208144 h 434793"/>
                <a:gd name="connsiteX368" fmla="*/ 249569 w 1422394"/>
                <a:gd name="connsiteY368" fmla="*/ 210504 h 434793"/>
                <a:gd name="connsiteX369" fmla="*/ 253482 w 1422394"/>
                <a:gd name="connsiteY369" fmla="*/ 210504 h 434793"/>
                <a:gd name="connsiteX370" fmla="*/ 253265 w 1422394"/>
                <a:gd name="connsiteY370" fmla="*/ 208455 h 434793"/>
                <a:gd name="connsiteX371" fmla="*/ 250408 w 1422394"/>
                <a:gd name="connsiteY371" fmla="*/ 208144 h 434793"/>
                <a:gd name="connsiteX372" fmla="*/ 244320 w 1422394"/>
                <a:gd name="connsiteY372" fmla="*/ 176715 h 434793"/>
                <a:gd name="connsiteX373" fmla="*/ 246339 w 1422394"/>
                <a:gd name="connsiteY373" fmla="*/ 175783 h 434793"/>
                <a:gd name="connsiteX374" fmla="*/ 247799 w 1422394"/>
                <a:gd name="connsiteY374" fmla="*/ 176746 h 434793"/>
                <a:gd name="connsiteX375" fmla="*/ 246246 w 1422394"/>
                <a:gd name="connsiteY375" fmla="*/ 173392 h 434793"/>
                <a:gd name="connsiteX376" fmla="*/ 244320 w 1422394"/>
                <a:gd name="connsiteY376" fmla="*/ 176715 h 434793"/>
                <a:gd name="connsiteX377" fmla="*/ 249786 w 1422394"/>
                <a:gd name="connsiteY377" fmla="*/ 180193 h 434793"/>
                <a:gd name="connsiteX378" fmla="*/ 246091 w 1422394"/>
                <a:gd name="connsiteY378" fmla="*/ 181187 h 434793"/>
                <a:gd name="connsiteX379" fmla="*/ 244476 w 1422394"/>
                <a:gd name="connsiteY379" fmla="*/ 178081 h 434793"/>
                <a:gd name="connsiteX380" fmla="*/ 242240 w 1422394"/>
                <a:gd name="connsiteY380" fmla="*/ 181187 h 434793"/>
                <a:gd name="connsiteX381" fmla="*/ 243265 w 1422394"/>
                <a:gd name="connsiteY381" fmla="*/ 184293 h 434793"/>
                <a:gd name="connsiteX382" fmla="*/ 252302 w 1422394"/>
                <a:gd name="connsiteY382" fmla="*/ 185473 h 434793"/>
                <a:gd name="connsiteX383" fmla="*/ 249880 w 1422394"/>
                <a:gd name="connsiteY383" fmla="*/ 180193 h 434793"/>
                <a:gd name="connsiteX384" fmla="*/ 220562 w 1422394"/>
                <a:gd name="connsiteY384" fmla="*/ 211685 h 434793"/>
                <a:gd name="connsiteX385" fmla="*/ 221463 w 1422394"/>
                <a:gd name="connsiteY385" fmla="*/ 207430 h 434793"/>
                <a:gd name="connsiteX386" fmla="*/ 218140 w 1422394"/>
                <a:gd name="connsiteY386" fmla="*/ 207709 h 434793"/>
                <a:gd name="connsiteX387" fmla="*/ 220562 w 1422394"/>
                <a:gd name="connsiteY387" fmla="*/ 211685 h 434793"/>
                <a:gd name="connsiteX388" fmla="*/ 182300 w 1422394"/>
                <a:gd name="connsiteY388" fmla="*/ 211405 h 434793"/>
                <a:gd name="connsiteX389" fmla="*/ 181431 w 1422394"/>
                <a:gd name="connsiteY389" fmla="*/ 205877 h 434793"/>
                <a:gd name="connsiteX390" fmla="*/ 180095 w 1422394"/>
                <a:gd name="connsiteY390" fmla="*/ 206405 h 434793"/>
                <a:gd name="connsiteX391" fmla="*/ 179039 w 1422394"/>
                <a:gd name="connsiteY391" fmla="*/ 204697 h 434793"/>
                <a:gd name="connsiteX392" fmla="*/ 179878 w 1422394"/>
                <a:gd name="connsiteY392" fmla="*/ 209200 h 434793"/>
                <a:gd name="connsiteX393" fmla="*/ 182300 w 1422394"/>
                <a:gd name="connsiteY393" fmla="*/ 211405 h 434793"/>
                <a:gd name="connsiteX394" fmla="*/ 181369 w 1422394"/>
                <a:gd name="connsiteY394" fmla="*/ 202647 h 434793"/>
                <a:gd name="connsiteX395" fmla="*/ 182673 w 1422394"/>
                <a:gd name="connsiteY395" fmla="*/ 193951 h 434793"/>
                <a:gd name="connsiteX396" fmla="*/ 180934 w 1422394"/>
                <a:gd name="connsiteY396" fmla="*/ 189665 h 434793"/>
                <a:gd name="connsiteX397" fmla="*/ 181213 w 1422394"/>
                <a:gd name="connsiteY397" fmla="*/ 193454 h 434793"/>
                <a:gd name="connsiteX398" fmla="*/ 179754 w 1422394"/>
                <a:gd name="connsiteY398" fmla="*/ 200628 h 434793"/>
                <a:gd name="connsiteX399" fmla="*/ 181369 w 1422394"/>
                <a:gd name="connsiteY399" fmla="*/ 202647 h 434793"/>
                <a:gd name="connsiteX400" fmla="*/ 79068 w 1422394"/>
                <a:gd name="connsiteY400" fmla="*/ 181435 h 434793"/>
                <a:gd name="connsiteX401" fmla="*/ 260684 w 1422394"/>
                <a:gd name="connsiteY401" fmla="*/ 0 h 434793"/>
                <a:gd name="connsiteX402" fmla="*/ 442120 w 1422394"/>
                <a:gd name="connsiteY402" fmla="*/ 181616 h 434793"/>
                <a:gd name="connsiteX403" fmla="*/ 260504 w 1422394"/>
                <a:gd name="connsiteY403" fmla="*/ 363052 h 434793"/>
                <a:gd name="connsiteX404" fmla="*/ 132237 w 1422394"/>
                <a:gd name="connsiteY404" fmla="*/ 309886 h 434793"/>
                <a:gd name="connsiteX405" fmla="*/ 79068 w 1422394"/>
                <a:gd name="connsiteY405" fmla="*/ 181435 h 434793"/>
                <a:gd name="connsiteX406" fmla="*/ 134970 w 1422394"/>
                <a:gd name="connsiteY406" fmla="*/ 301625 h 434793"/>
                <a:gd name="connsiteX407" fmla="*/ 154722 w 1422394"/>
                <a:gd name="connsiteY407" fmla="*/ 281904 h 434793"/>
                <a:gd name="connsiteX408" fmla="*/ 143790 w 1422394"/>
                <a:gd name="connsiteY408" fmla="*/ 268984 h 434793"/>
                <a:gd name="connsiteX409" fmla="*/ 139629 w 1422394"/>
                <a:gd name="connsiteY409" fmla="*/ 266189 h 434793"/>
                <a:gd name="connsiteX410" fmla="*/ 136274 w 1422394"/>
                <a:gd name="connsiteY410" fmla="*/ 261003 h 434793"/>
                <a:gd name="connsiteX411" fmla="*/ 134411 w 1422394"/>
                <a:gd name="connsiteY411" fmla="*/ 263239 h 434793"/>
                <a:gd name="connsiteX412" fmla="*/ 127175 w 1422394"/>
                <a:gd name="connsiteY412" fmla="*/ 255288 h 434793"/>
                <a:gd name="connsiteX413" fmla="*/ 121678 w 1422394"/>
                <a:gd name="connsiteY413" fmla="*/ 250226 h 434793"/>
                <a:gd name="connsiteX414" fmla="*/ 119628 w 1422394"/>
                <a:gd name="connsiteY414" fmla="*/ 248642 h 434793"/>
                <a:gd name="connsiteX415" fmla="*/ 112454 w 1422394"/>
                <a:gd name="connsiteY415" fmla="*/ 244387 h 434793"/>
                <a:gd name="connsiteX416" fmla="*/ 111615 w 1422394"/>
                <a:gd name="connsiteY416" fmla="*/ 246903 h 434793"/>
                <a:gd name="connsiteX417" fmla="*/ 104907 w 1422394"/>
                <a:gd name="connsiteY417" fmla="*/ 242275 h 434793"/>
                <a:gd name="connsiteX418" fmla="*/ 103137 w 1422394"/>
                <a:gd name="connsiteY418" fmla="*/ 245381 h 434793"/>
                <a:gd name="connsiteX419" fmla="*/ 104503 w 1422394"/>
                <a:gd name="connsiteY419" fmla="*/ 252089 h 434793"/>
                <a:gd name="connsiteX420" fmla="*/ 98975 w 1422394"/>
                <a:gd name="connsiteY420" fmla="*/ 237586 h 434793"/>
                <a:gd name="connsiteX421" fmla="*/ 100342 w 1422394"/>
                <a:gd name="connsiteY421" fmla="*/ 237772 h 434793"/>
                <a:gd name="connsiteX422" fmla="*/ 99410 w 1422394"/>
                <a:gd name="connsiteY422" fmla="*/ 234667 h 434793"/>
                <a:gd name="connsiteX423" fmla="*/ 97485 w 1422394"/>
                <a:gd name="connsiteY423" fmla="*/ 231188 h 434793"/>
                <a:gd name="connsiteX424" fmla="*/ 99907 w 1422394"/>
                <a:gd name="connsiteY424" fmla="*/ 229138 h 434793"/>
                <a:gd name="connsiteX425" fmla="*/ 100839 w 1422394"/>
                <a:gd name="connsiteY425" fmla="*/ 226654 h 434793"/>
                <a:gd name="connsiteX426" fmla="*/ 103944 w 1422394"/>
                <a:gd name="connsiteY426" fmla="*/ 224138 h 434793"/>
                <a:gd name="connsiteX427" fmla="*/ 105622 w 1422394"/>
                <a:gd name="connsiteY427" fmla="*/ 225598 h 434793"/>
                <a:gd name="connsiteX428" fmla="*/ 110839 w 1422394"/>
                <a:gd name="connsiteY428" fmla="*/ 226654 h 434793"/>
                <a:gd name="connsiteX429" fmla="*/ 108945 w 1422394"/>
                <a:gd name="connsiteY429" fmla="*/ 225163 h 434793"/>
                <a:gd name="connsiteX430" fmla="*/ 113324 w 1422394"/>
                <a:gd name="connsiteY430" fmla="*/ 225163 h 434793"/>
                <a:gd name="connsiteX431" fmla="*/ 117268 w 1422394"/>
                <a:gd name="connsiteY431" fmla="*/ 224884 h 434793"/>
                <a:gd name="connsiteX432" fmla="*/ 121678 w 1422394"/>
                <a:gd name="connsiteY432" fmla="*/ 226561 h 434793"/>
                <a:gd name="connsiteX433" fmla="*/ 114752 w 1422394"/>
                <a:gd name="connsiteY433" fmla="*/ 185318 h 434793"/>
                <a:gd name="connsiteX434" fmla="*/ 86956 w 1422394"/>
                <a:gd name="connsiteY434" fmla="*/ 185318 h 434793"/>
                <a:gd name="connsiteX435" fmla="*/ 134970 w 1422394"/>
                <a:gd name="connsiteY435" fmla="*/ 301625 h 434793"/>
                <a:gd name="connsiteX436" fmla="*/ 249880 w 1422394"/>
                <a:gd name="connsiteY436" fmla="*/ 140627 h 434793"/>
                <a:gd name="connsiteX437" fmla="*/ 247022 w 1422394"/>
                <a:gd name="connsiteY437" fmla="*/ 144540 h 434793"/>
                <a:gd name="connsiteX438" fmla="*/ 257023 w 1422394"/>
                <a:gd name="connsiteY438" fmla="*/ 142211 h 434793"/>
                <a:gd name="connsiteX439" fmla="*/ 257023 w 1422394"/>
                <a:gd name="connsiteY439" fmla="*/ 114260 h 434793"/>
                <a:gd name="connsiteX440" fmla="*/ 216214 w 1422394"/>
                <a:gd name="connsiteY440" fmla="*/ 131186 h 434793"/>
                <a:gd name="connsiteX441" fmla="*/ 235904 w 1422394"/>
                <a:gd name="connsiteY441" fmla="*/ 150876 h 434793"/>
                <a:gd name="connsiteX442" fmla="*/ 243265 w 1422394"/>
                <a:gd name="connsiteY442" fmla="*/ 146062 h 434793"/>
                <a:gd name="connsiteX443" fmla="*/ 245345 w 1422394"/>
                <a:gd name="connsiteY443" fmla="*/ 145130 h 434793"/>
                <a:gd name="connsiteX444" fmla="*/ 249880 w 1422394"/>
                <a:gd name="connsiteY444" fmla="*/ 140627 h 434793"/>
                <a:gd name="connsiteX445" fmla="*/ 181182 w 1422394"/>
                <a:gd name="connsiteY445" fmla="*/ 244511 h 434793"/>
                <a:gd name="connsiteX446" fmla="*/ 181182 w 1422394"/>
                <a:gd name="connsiteY446" fmla="*/ 246126 h 434793"/>
                <a:gd name="connsiteX447" fmla="*/ 185654 w 1422394"/>
                <a:gd name="connsiteY447" fmla="*/ 251313 h 434793"/>
                <a:gd name="connsiteX448" fmla="*/ 205375 w 1422394"/>
                <a:gd name="connsiteY448" fmla="*/ 231623 h 434793"/>
                <a:gd name="connsiteX449" fmla="*/ 187145 w 1422394"/>
                <a:gd name="connsiteY449" fmla="*/ 194355 h 434793"/>
                <a:gd name="connsiteX450" fmla="*/ 185717 w 1422394"/>
                <a:gd name="connsiteY450" fmla="*/ 193858 h 434793"/>
                <a:gd name="connsiteX451" fmla="*/ 186741 w 1422394"/>
                <a:gd name="connsiteY451" fmla="*/ 191777 h 434793"/>
                <a:gd name="connsiteX452" fmla="*/ 186151 w 1422394"/>
                <a:gd name="connsiteY452" fmla="*/ 185411 h 434793"/>
                <a:gd name="connsiteX453" fmla="*/ 173014 w 1422394"/>
                <a:gd name="connsiteY453" fmla="*/ 185411 h 434793"/>
                <a:gd name="connsiteX454" fmla="*/ 172611 w 1422394"/>
                <a:gd name="connsiteY454" fmla="*/ 191622 h 434793"/>
                <a:gd name="connsiteX455" fmla="*/ 168853 w 1422394"/>
                <a:gd name="connsiteY455" fmla="*/ 191622 h 434793"/>
                <a:gd name="connsiteX456" fmla="*/ 166430 w 1422394"/>
                <a:gd name="connsiteY456" fmla="*/ 197057 h 434793"/>
                <a:gd name="connsiteX457" fmla="*/ 167238 w 1422394"/>
                <a:gd name="connsiteY457" fmla="*/ 201032 h 434793"/>
                <a:gd name="connsiteX458" fmla="*/ 168449 w 1422394"/>
                <a:gd name="connsiteY458" fmla="*/ 204728 h 434793"/>
                <a:gd name="connsiteX459" fmla="*/ 173542 w 1422394"/>
                <a:gd name="connsiteY459" fmla="*/ 210691 h 434793"/>
                <a:gd name="connsiteX460" fmla="*/ 171027 w 1422394"/>
                <a:gd name="connsiteY460" fmla="*/ 211498 h 434793"/>
                <a:gd name="connsiteX461" fmla="*/ 173853 w 1422394"/>
                <a:gd name="connsiteY461" fmla="*/ 214604 h 434793"/>
                <a:gd name="connsiteX462" fmla="*/ 174847 w 1422394"/>
                <a:gd name="connsiteY462" fmla="*/ 220256 h 434793"/>
                <a:gd name="connsiteX463" fmla="*/ 177331 w 1422394"/>
                <a:gd name="connsiteY463" fmla="*/ 228362 h 434793"/>
                <a:gd name="connsiteX464" fmla="*/ 177921 w 1422394"/>
                <a:gd name="connsiteY464" fmla="*/ 236592 h 434793"/>
                <a:gd name="connsiteX465" fmla="*/ 181058 w 1422394"/>
                <a:gd name="connsiteY465" fmla="*/ 244511 h 434793"/>
                <a:gd name="connsiteX466" fmla="*/ 164691 w 1422394"/>
                <a:gd name="connsiteY466" fmla="*/ 197740 h 434793"/>
                <a:gd name="connsiteX467" fmla="*/ 166151 w 1422394"/>
                <a:gd name="connsiteY467" fmla="*/ 189572 h 434793"/>
                <a:gd name="connsiteX468" fmla="*/ 169753 w 1422394"/>
                <a:gd name="connsiteY468" fmla="*/ 185411 h 434793"/>
                <a:gd name="connsiteX469" fmla="*/ 158107 w 1422394"/>
                <a:gd name="connsiteY469" fmla="*/ 185411 h 434793"/>
                <a:gd name="connsiteX470" fmla="*/ 160343 w 1422394"/>
                <a:gd name="connsiteY470" fmla="*/ 203392 h 434793"/>
                <a:gd name="connsiteX471" fmla="*/ 164691 w 1422394"/>
                <a:gd name="connsiteY471" fmla="*/ 197740 h 434793"/>
                <a:gd name="connsiteX472" fmla="*/ 157362 w 1422394"/>
                <a:gd name="connsiteY472" fmla="*/ 272835 h 434793"/>
                <a:gd name="connsiteX473" fmla="*/ 157082 w 1422394"/>
                <a:gd name="connsiteY473" fmla="*/ 272835 h 434793"/>
                <a:gd name="connsiteX474" fmla="*/ 160188 w 1422394"/>
                <a:gd name="connsiteY474" fmla="*/ 276376 h 434793"/>
                <a:gd name="connsiteX475" fmla="*/ 162424 w 1422394"/>
                <a:gd name="connsiteY475" fmla="*/ 274140 h 434793"/>
                <a:gd name="connsiteX476" fmla="*/ 157362 w 1422394"/>
                <a:gd name="connsiteY476" fmla="*/ 272742 h 434793"/>
                <a:gd name="connsiteX477" fmla="*/ 205127 w 1422394"/>
                <a:gd name="connsiteY477" fmla="*/ 131372 h 434793"/>
                <a:gd name="connsiteX478" fmla="*/ 185468 w 1422394"/>
                <a:gd name="connsiteY478" fmla="*/ 111713 h 434793"/>
                <a:gd name="connsiteX479" fmla="*/ 158107 w 1422394"/>
                <a:gd name="connsiteY479" fmla="*/ 177647 h 434793"/>
                <a:gd name="connsiteX480" fmla="*/ 171865 w 1422394"/>
                <a:gd name="connsiteY480" fmla="*/ 177647 h 434793"/>
                <a:gd name="connsiteX481" fmla="*/ 174164 w 1422394"/>
                <a:gd name="connsiteY481" fmla="*/ 168951 h 434793"/>
                <a:gd name="connsiteX482" fmla="*/ 177269 w 1422394"/>
                <a:gd name="connsiteY482" fmla="*/ 163174 h 434793"/>
                <a:gd name="connsiteX483" fmla="*/ 181555 w 1422394"/>
                <a:gd name="connsiteY483" fmla="*/ 159696 h 434793"/>
                <a:gd name="connsiteX484" fmla="*/ 190002 w 1422394"/>
                <a:gd name="connsiteY484" fmla="*/ 156000 h 434793"/>
                <a:gd name="connsiteX485" fmla="*/ 197301 w 1422394"/>
                <a:gd name="connsiteY485" fmla="*/ 152460 h 434793"/>
                <a:gd name="connsiteX486" fmla="*/ 186586 w 1422394"/>
                <a:gd name="connsiteY486" fmla="*/ 154602 h 434793"/>
                <a:gd name="connsiteX487" fmla="*/ 191276 w 1422394"/>
                <a:gd name="connsiteY487" fmla="*/ 152025 h 434793"/>
                <a:gd name="connsiteX488" fmla="*/ 192145 w 1422394"/>
                <a:gd name="connsiteY488" fmla="*/ 151435 h 434793"/>
                <a:gd name="connsiteX489" fmla="*/ 205127 w 1422394"/>
                <a:gd name="connsiteY489" fmla="*/ 131279 h 434793"/>
                <a:gd name="connsiteX490" fmla="*/ 201587 w 1422394"/>
                <a:gd name="connsiteY490" fmla="*/ 149758 h 434793"/>
                <a:gd name="connsiteX491" fmla="*/ 202394 w 1422394"/>
                <a:gd name="connsiteY491" fmla="*/ 149354 h 434793"/>
                <a:gd name="connsiteX492" fmla="*/ 212084 w 1422394"/>
                <a:gd name="connsiteY492" fmla="*/ 148609 h 434793"/>
                <a:gd name="connsiteX493" fmla="*/ 219040 w 1422394"/>
                <a:gd name="connsiteY493" fmla="*/ 153453 h 434793"/>
                <a:gd name="connsiteX494" fmla="*/ 222798 w 1422394"/>
                <a:gd name="connsiteY494" fmla="*/ 152646 h 434793"/>
                <a:gd name="connsiteX495" fmla="*/ 225904 w 1422394"/>
                <a:gd name="connsiteY495" fmla="*/ 153888 h 434793"/>
                <a:gd name="connsiteX496" fmla="*/ 227674 w 1422394"/>
                <a:gd name="connsiteY496" fmla="*/ 153888 h 434793"/>
                <a:gd name="connsiteX497" fmla="*/ 210562 w 1422394"/>
                <a:gd name="connsiteY497" fmla="*/ 136776 h 434793"/>
                <a:gd name="connsiteX498" fmla="*/ 201587 w 1422394"/>
                <a:gd name="connsiteY498" fmla="*/ 149664 h 434793"/>
                <a:gd name="connsiteX499" fmla="*/ 182269 w 1422394"/>
                <a:gd name="connsiteY499" fmla="*/ 170938 h 434793"/>
                <a:gd name="connsiteX500" fmla="*/ 175990 w 1422394"/>
                <a:gd name="connsiteY500" fmla="*/ 175886 h 434793"/>
                <a:gd name="connsiteX501" fmla="*/ 176058 w 1422394"/>
                <a:gd name="connsiteY501" fmla="*/ 177647 h 434793"/>
                <a:gd name="connsiteX502" fmla="*/ 185996 w 1422394"/>
                <a:gd name="connsiteY502" fmla="*/ 177647 h 434793"/>
                <a:gd name="connsiteX503" fmla="*/ 186493 w 1422394"/>
                <a:gd name="connsiteY503" fmla="*/ 172087 h 434793"/>
                <a:gd name="connsiteX504" fmla="*/ 182269 w 1422394"/>
                <a:gd name="connsiteY504" fmla="*/ 170845 h 434793"/>
                <a:gd name="connsiteX505" fmla="*/ 210624 w 1422394"/>
                <a:gd name="connsiteY505" fmla="*/ 226219 h 434793"/>
                <a:gd name="connsiteX506" fmla="*/ 230314 w 1422394"/>
                <a:gd name="connsiteY506" fmla="*/ 206529 h 434793"/>
                <a:gd name="connsiteX507" fmla="*/ 226059 w 1422394"/>
                <a:gd name="connsiteY507" fmla="*/ 200318 h 434793"/>
                <a:gd name="connsiteX508" fmla="*/ 226059 w 1422394"/>
                <a:gd name="connsiteY508" fmla="*/ 200318 h 434793"/>
                <a:gd name="connsiteX509" fmla="*/ 225345 w 1422394"/>
                <a:gd name="connsiteY509" fmla="*/ 201374 h 434793"/>
                <a:gd name="connsiteX510" fmla="*/ 224227 w 1422394"/>
                <a:gd name="connsiteY510" fmla="*/ 206467 h 434793"/>
                <a:gd name="connsiteX511" fmla="*/ 217115 w 1422394"/>
                <a:gd name="connsiteY511" fmla="*/ 202430 h 434793"/>
                <a:gd name="connsiteX512" fmla="*/ 214537 w 1422394"/>
                <a:gd name="connsiteY512" fmla="*/ 204448 h 434793"/>
                <a:gd name="connsiteX513" fmla="*/ 213823 w 1422394"/>
                <a:gd name="connsiteY513" fmla="*/ 206684 h 434793"/>
                <a:gd name="connsiteX514" fmla="*/ 211338 w 1422394"/>
                <a:gd name="connsiteY514" fmla="*/ 203983 h 434793"/>
                <a:gd name="connsiteX515" fmla="*/ 210127 w 1422394"/>
                <a:gd name="connsiteY515" fmla="*/ 201281 h 434793"/>
                <a:gd name="connsiteX516" fmla="*/ 205934 w 1422394"/>
                <a:gd name="connsiteY516" fmla="*/ 199914 h 434793"/>
                <a:gd name="connsiteX517" fmla="*/ 202487 w 1422394"/>
                <a:gd name="connsiteY517" fmla="*/ 197336 h 434793"/>
                <a:gd name="connsiteX518" fmla="*/ 198885 w 1422394"/>
                <a:gd name="connsiteY518" fmla="*/ 197088 h 434793"/>
                <a:gd name="connsiteX519" fmla="*/ 196058 w 1422394"/>
                <a:gd name="connsiteY519" fmla="*/ 195784 h 434793"/>
                <a:gd name="connsiteX520" fmla="*/ 194816 w 1422394"/>
                <a:gd name="connsiteY520" fmla="*/ 194479 h 434793"/>
                <a:gd name="connsiteX521" fmla="*/ 210624 w 1422394"/>
                <a:gd name="connsiteY521" fmla="*/ 226126 h 434793"/>
                <a:gd name="connsiteX522" fmla="*/ 230314 w 1422394"/>
                <a:gd name="connsiteY522" fmla="*/ 192212 h 434793"/>
                <a:gd name="connsiteX523" fmla="*/ 230314 w 1422394"/>
                <a:gd name="connsiteY523" fmla="*/ 191684 h 434793"/>
                <a:gd name="connsiteX524" fmla="*/ 230314 w 1422394"/>
                <a:gd name="connsiteY524" fmla="*/ 191280 h 434793"/>
                <a:gd name="connsiteX525" fmla="*/ 230314 w 1422394"/>
                <a:gd name="connsiteY525" fmla="*/ 191094 h 434793"/>
                <a:gd name="connsiteX526" fmla="*/ 230314 w 1422394"/>
                <a:gd name="connsiteY526" fmla="*/ 190846 h 434793"/>
                <a:gd name="connsiteX527" fmla="*/ 230314 w 1422394"/>
                <a:gd name="connsiteY527" fmla="*/ 190846 h 434793"/>
                <a:gd name="connsiteX528" fmla="*/ 230314 w 1422394"/>
                <a:gd name="connsiteY528" fmla="*/ 190318 h 434793"/>
                <a:gd name="connsiteX529" fmla="*/ 230314 w 1422394"/>
                <a:gd name="connsiteY529" fmla="*/ 190318 h 434793"/>
                <a:gd name="connsiteX530" fmla="*/ 230314 w 1422394"/>
                <a:gd name="connsiteY530" fmla="*/ 189852 h 434793"/>
                <a:gd name="connsiteX531" fmla="*/ 230314 w 1422394"/>
                <a:gd name="connsiteY531" fmla="*/ 189852 h 434793"/>
                <a:gd name="connsiteX532" fmla="*/ 230314 w 1422394"/>
                <a:gd name="connsiteY532" fmla="*/ 189541 h 434793"/>
                <a:gd name="connsiteX533" fmla="*/ 230314 w 1422394"/>
                <a:gd name="connsiteY533" fmla="*/ 189541 h 434793"/>
                <a:gd name="connsiteX534" fmla="*/ 230314 w 1422394"/>
                <a:gd name="connsiteY534" fmla="*/ 189262 h 434793"/>
                <a:gd name="connsiteX535" fmla="*/ 230314 w 1422394"/>
                <a:gd name="connsiteY535" fmla="*/ 189262 h 434793"/>
                <a:gd name="connsiteX536" fmla="*/ 230500 w 1422394"/>
                <a:gd name="connsiteY536" fmla="*/ 188951 h 434793"/>
                <a:gd name="connsiteX537" fmla="*/ 231494 w 1422394"/>
                <a:gd name="connsiteY537" fmla="*/ 188609 h 434793"/>
                <a:gd name="connsiteX538" fmla="*/ 233916 w 1422394"/>
                <a:gd name="connsiteY538" fmla="*/ 189200 h 434793"/>
                <a:gd name="connsiteX539" fmla="*/ 235625 w 1422394"/>
                <a:gd name="connsiteY539" fmla="*/ 188392 h 434793"/>
                <a:gd name="connsiteX540" fmla="*/ 236246 w 1422394"/>
                <a:gd name="connsiteY540" fmla="*/ 187398 h 434793"/>
                <a:gd name="connsiteX541" fmla="*/ 236494 w 1422394"/>
                <a:gd name="connsiteY541" fmla="*/ 186467 h 434793"/>
                <a:gd name="connsiteX542" fmla="*/ 236494 w 1422394"/>
                <a:gd name="connsiteY542" fmla="*/ 186094 h 434793"/>
                <a:gd name="connsiteX543" fmla="*/ 235159 w 1422394"/>
                <a:gd name="connsiteY543" fmla="*/ 186094 h 434793"/>
                <a:gd name="connsiteX544" fmla="*/ 234693 w 1422394"/>
                <a:gd name="connsiteY544" fmla="*/ 186249 h 434793"/>
                <a:gd name="connsiteX545" fmla="*/ 233730 w 1422394"/>
                <a:gd name="connsiteY545" fmla="*/ 186436 h 434793"/>
                <a:gd name="connsiteX546" fmla="*/ 233264 w 1422394"/>
                <a:gd name="connsiteY546" fmla="*/ 186436 h 434793"/>
                <a:gd name="connsiteX547" fmla="*/ 232177 w 1422394"/>
                <a:gd name="connsiteY547" fmla="*/ 185783 h 434793"/>
                <a:gd name="connsiteX548" fmla="*/ 231929 w 1422394"/>
                <a:gd name="connsiteY548" fmla="*/ 185318 h 434793"/>
                <a:gd name="connsiteX549" fmla="*/ 231587 w 1422394"/>
                <a:gd name="connsiteY549" fmla="*/ 184696 h 434793"/>
                <a:gd name="connsiteX550" fmla="*/ 229631 w 1422394"/>
                <a:gd name="connsiteY550" fmla="*/ 183175 h 434793"/>
                <a:gd name="connsiteX551" fmla="*/ 228513 w 1422394"/>
                <a:gd name="connsiteY551" fmla="*/ 182398 h 434793"/>
                <a:gd name="connsiteX552" fmla="*/ 227954 w 1422394"/>
                <a:gd name="connsiteY552" fmla="*/ 181870 h 434793"/>
                <a:gd name="connsiteX553" fmla="*/ 227550 w 1422394"/>
                <a:gd name="connsiteY553" fmla="*/ 181404 h 434793"/>
                <a:gd name="connsiteX554" fmla="*/ 227395 w 1422394"/>
                <a:gd name="connsiteY554" fmla="*/ 181404 h 434793"/>
                <a:gd name="connsiteX555" fmla="*/ 227115 w 1422394"/>
                <a:gd name="connsiteY555" fmla="*/ 181156 h 434793"/>
                <a:gd name="connsiteX556" fmla="*/ 226898 w 1422394"/>
                <a:gd name="connsiteY556" fmla="*/ 180970 h 434793"/>
                <a:gd name="connsiteX557" fmla="*/ 226680 w 1422394"/>
                <a:gd name="connsiteY557" fmla="*/ 180783 h 434793"/>
                <a:gd name="connsiteX558" fmla="*/ 226432 w 1422394"/>
                <a:gd name="connsiteY558" fmla="*/ 180597 h 434793"/>
                <a:gd name="connsiteX559" fmla="*/ 226214 w 1422394"/>
                <a:gd name="connsiteY559" fmla="*/ 180597 h 434793"/>
                <a:gd name="connsiteX560" fmla="*/ 225935 w 1422394"/>
                <a:gd name="connsiteY560" fmla="*/ 180597 h 434793"/>
                <a:gd name="connsiteX561" fmla="*/ 225749 w 1422394"/>
                <a:gd name="connsiteY561" fmla="*/ 180597 h 434793"/>
                <a:gd name="connsiteX562" fmla="*/ 225438 w 1422394"/>
                <a:gd name="connsiteY562" fmla="*/ 180442 h 434793"/>
                <a:gd name="connsiteX563" fmla="*/ 225438 w 1422394"/>
                <a:gd name="connsiteY563" fmla="*/ 180442 h 434793"/>
                <a:gd name="connsiteX564" fmla="*/ 225065 w 1422394"/>
                <a:gd name="connsiteY564" fmla="*/ 180442 h 434793"/>
                <a:gd name="connsiteX565" fmla="*/ 225065 w 1422394"/>
                <a:gd name="connsiteY565" fmla="*/ 180442 h 434793"/>
                <a:gd name="connsiteX566" fmla="*/ 222239 w 1422394"/>
                <a:gd name="connsiteY566" fmla="*/ 181435 h 434793"/>
                <a:gd name="connsiteX567" fmla="*/ 222239 w 1422394"/>
                <a:gd name="connsiteY567" fmla="*/ 181435 h 434793"/>
                <a:gd name="connsiteX568" fmla="*/ 221773 w 1422394"/>
                <a:gd name="connsiteY568" fmla="*/ 181901 h 434793"/>
                <a:gd name="connsiteX569" fmla="*/ 221773 w 1422394"/>
                <a:gd name="connsiteY569" fmla="*/ 181901 h 434793"/>
                <a:gd name="connsiteX570" fmla="*/ 221339 w 1422394"/>
                <a:gd name="connsiteY570" fmla="*/ 182522 h 434793"/>
                <a:gd name="connsiteX571" fmla="*/ 221339 w 1422394"/>
                <a:gd name="connsiteY571" fmla="*/ 182522 h 434793"/>
                <a:gd name="connsiteX572" fmla="*/ 220904 w 1422394"/>
                <a:gd name="connsiteY572" fmla="*/ 183268 h 434793"/>
                <a:gd name="connsiteX573" fmla="*/ 220034 w 1422394"/>
                <a:gd name="connsiteY573" fmla="*/ 185193 h 434793"/>
                <a:gd name="connsiteX574" fmla="*/ 215593 w 1422394"/>
                <a:gd name="connsiteY574" fmla="*/ 191405 h 434793"/>
                <a:gd name="connsiteX575" fmla="*/ 217208 w 1422394"/>
                <a:gd name="connsiteY575" fmla="*/ 191901 h 434793"/>
                <a:gd name="connsiteX576" fmla="*/ 219817 w 1422394"/>
                <a:gd name="connsiteY576" fmla="*/ 191901 h 434793"/>
                <a:gd name="connsiteX577" fmla="*/ 221276 w 1422394"/>
                <a:gd name="connsiteY577" fmla="*/ 191901 h 434793"/>
                <a:gd name="connsiteX578" fmla="*/ 221960 w 1422394"/>
                <a:gd name="connsiteY578" fmla="*/ 191901 h 434793"/>
                <a:gd name="connsiteX579" fmla="*/ 222363 w 1422394"/>
                <a:gd name="connsiteY579" fmla="*/ 191901 h 434793"/>
                <a:gd name="connsiteX580" fmla="*/ 222736 w 1422394"/>
                <a:gd name="connsiteY580" fmla="*/ 191901 h 434793"/>
                <a:gd name="connsiteX581" fmla="*/ 223078 w 1422394"/>
                <a:gd name="connsiteY581" fmla="*/ 191901 h 434793"/>
                <a:gd name="connsiteX582" fmla="*/ 223481 w 1422394"/>
                <a:gd name="connsiteY582" fmla="*/ 191901 h 434793"/>
                <a:gd name="connsiteX583" fmla="*/ 223730 w 1422394"/>
                <a:gd name="connsiteY583" fmla="*/ 191901 h 434793"/>
                <a:gd name="connsiteX584" fmla="*/ 224289 w 1422394"/>
                <a:gd name="connsiteY584" fmla="*/ 191684 h 434793"/>
                <a:gd name="connsiteX585" fmla="*/ 225221 w 1422394"/>
                <a:gd name="connsiteY585" fmla="*/ 191311 h 434793"/>
                <a:gd name="connsiteX586" fmla="*/ 225221 w 1422394"/>
                <a:gd name="connsiteY586" fmla="*/ 191311 h 434793"/>
                <a:gd name="connsiteX587" fmla="*/ 226090 w 1422394"/>
                <a:gd name="connsiteY587" fmla="*/ 191094 h 434793"/>
                <a:gd name="connsiteX588" fmla="*/ 229041 w 1422394"/>
                <a:gd name="connsiteY588" fmla="*/ 192181 h 434793"/>
                <a:gd name="connsiteX589" fmla="*/ 230314 w 1422394"/>
                <a:gd name="connsiteY589" fmla="*/ 192119 h 434793"/>
                <a:gd name="connsiteX590" fmla="*/ 256898 w 1422394"/>
                <a:gd name="connsiteY590" fmla="*/ 106682 h 434793"/>
                <a:gd name="connsiteX591" fmla="*/ 256898 w 1422394"/>
                <a:gd name="connsiteY591" fmla="*/ 78731 h 434793"/>
                <a:gd name="connsiteX592" fmla="*/ 190872 w 1422394"/>
                <a:gd name="connsiteY592" fmla="*/ 106123 h 434793"/>
                <a:gd name="connsiteX593" fmla="*/ 210531 w 1422394"/>
                <a:gd name="connsiteY593" fmla="*/ 125782 h 434793"/>
                <a:gd name="connsiteX594" fmla="*/ 256898 w 1422394"/>
                <a:gd name="connsiteY594" fmla="*/ 106589 h 434793"/>
                <a:gd name="connsiteX595" fmla="*/ 256898 w 1422394"/>
                <a:gd name="connsiteY595" fmla="*/ 71091 h 434793"/>
                <a:gd name="connsiteX596" fmla="*/ 256898 w 1422394"/>
                <a:gd name="connsiteY596" fmla="*/ 43140 h 434793"/>
                <a:gd name="connsiteX597" fmla="*/ 165809 w 1422394"/>
                <a:gd name="connsiteY597" fmla="*/ 80936 h 434793"/>
                <a:gd name="connsiteX598" fmla="*/ 185468 w 1422394"/>
                <a:gd name="connsiteY598" fmla="*/ 100595 h 434793"/>
                <a:gd name="connsiteX599" fmla="*/ 256898 w 1422394"/>
                <a:gd name="connsiteY599" fmla="*/ 70998 h 434793"/>
                <a:gd name="connsiteX600" fmla="*/ 160312 w 1422394"/>
                <a:gd name="connsiteY600" fmla="*/ 86619 h 434793"/>
                <a:gd name="connsiteX601" fmla="*/ 122547 w 1422394"/>
                <a:gd name="connsiteY601" fmla="*/ 177553 h 434793"/>
                <a:gd name="connsiteX602" fmla="*/ 150498 w 1422394"/>
                <a:gd name="connsiteY602" fmla="*/ 177553 h 434793"/>
                <a:gd name="connsiteX603" fmla="*/ 180126 w 1422394"/>
                <a:gd name="connsiteY603" fmla="*/ 106123 h 434793"/>
                <a:gd name="connsiteX604" fmla="*/ 122547 w 1422394"/>
                <a:gd name="connsiteY604" fmla="*/ 185318 h 434793"/>
                <a:gd name="connsiteX605" fmla="*/ 130063 w 1422394"/>
                <a:gd name="connsiteY605" fmla="*/ 226623 h 434793"/>
                <a:gd name="connsiteX606" fmla="*/ 130560 w 1422394"/>
                <a:gd name="connsiteY606" fmla="*/ 226623 h 434793"/>
                <a:gd name="connsiteX607" fmla="*/ 138914 w 1422394"/>
                <a:gd name="connsiteY607" fmla="*/ 225194 h 434793"/>
                <a:gd name="connsiteX608" fmla="*/ 140840 w 1422394"/>
                <a:gd name="connsiteY608" fmla="*/ 212399 h 434793"/>
                <a:gd name="connsiteX609" fmla="*/ 149846 w 1422394"/>
                <a:gd name="connsiteY609" fmla="*/ 199200 h 434793"/>
                <a:gd name="connsiteX610" fmla="*/ 151896 w 1422394"/>
                <a:gd name="connsiteY610" fmla="*/ 200380 h 434793"/>
                <a:gd name="connsiteX611" fmla="*/ 150498 w 1422394"/>
                <a:gd name="connsiteY611" fmla="*/ 185318 h 434793"/>
                <a:gd name="connsiteX612" fmla="*/ 256929 w 1422394"/>
                <a:gd name="connsiteY612" fmla="*/ 327464 h 434793"/>
                <a:gd name="connsiteX613" fmla="*/ 160343 w 1422394"/>
                <a:gd name="connsiteY613" fmla="*/ 287401 h 434793"/>
                <a:gd name="connsiteX614" fmla="*/ 140622 w 1422394"/>
                <a:gd name="connsiteY614" fmla="*/ 307122 h 434793"/>
                <a:gd name="connsiteX615" fmla="*/ 256929 w 1422394"/>
                <a:gd name="connsiteY615" fmla="*/ 355259 h 434793"/>
                <a:gd name="connsiteX616" fmla="*/ 256929 w 1422394"/>
                <a:gd name="connsiteY616" fmla="*/ 291904 h 434793"/>
                <a:gd name="connsiteX617" fmla="*/ 190220 w 1422394"/>
                <a:gd name="connsiteY617" fmla="*/ 266500 h 434793"/>
                <a:gd name="connsiteX618" fmla="*/ 191307 w 1422394"/>
                <a:gd name="connsiteY618" fmla="*/ 267990 h 434793"/>
                <a:gd name="connsiteX619" fmla="*/ 194195 w 1422394"/>
                <a:gd name="connsiteY619" fmla="*/ 276469 h 434793"/>
                <a:gd name="connsiteX620" fmla="*/ 185779 w 1422394"/>
                <a:gd name="connsiteY620" fmla="*/ 276935 h 434793"/>
                <a:gd name="connsiteX621" fmla="*/ 177797 w 1422394"/>
                <a:gd name="connsiteY621" fmla="*/ 280848 h 434793"/>
                <a:gd name="connsiteX622" fmla="*/ 171213 w 1422394"/>
                <a:gd name="connsiteY622" fmla="*/ 280102 h 434793"/>
                <a:gd name="connsiteX623" fmla="*/ 168977 w 1422394"/>
                <a:gd name="connsiteY623" fmla="*/ 278767 h 434793"/>
                <a:gd name="connsiteX624" fmla="*/ 165871 w 1422394"/>
                <a:gd name="connsiteY624" fmla="*/ 281873 h 434793"/>
                <a:gd name="connsiteX625" fmla="*/ 256961 w 1422394"/>
                <a:gd name="connsiteY625" fmla="*/ 319669 h 434793"/>
                <a:gd name="connsiteX626" fmla="*/ 256929 w 1422394"/>
                <a:gd name="connsiteY626" fmla="*/ 282121 h 434793"/>
                <a:gd name="connsiteX627" fmla="*/ 245687 w 1422394"/>
                <a:gd name="connsiteY627" fmla="*/ 281345 h 434793"/>
                <a:gd name="connsiteX628" fmla="*/ 238917 w 1422394"/>
                <a:gd name="connsiteY628" fmla="*/ 275786 h 434793"/>
                <a:gd name="connsiteX629" fmla="*/ 234413 w 1422394"/>
                <a:gd name="connsiteY629" fmla="*/ 268332 h 434793"/>
                <a:gd name="connsiteX630" fmla="*/ 237333 w 1422394"/>
                <a:gd name="connsiteY630" fmla="*/ 261530 h 434793"/>
                <a:gd name="connsiteX631" fmla="*/ 242923 w 1422394"/>
                <a:gd name="connsiteY631" fmla="*/ 254232 h 434793"/>
                <a:gd name="connsiteX632" fmla="*/ 210624 w 1422394"/>
                <a:gd name="connsiteY632" fmla="*/ 237120 h 434793"/>
                <a:gd name="connsiteX633" fmla="*/ 190872 w 1422394"/>
                <a:gd name="connsiteY633" fmla="*/ 256748 h 434793"/>
                <a:gd name="connsiteX634" fmla="*/ 256867 w 1422394"/>
                <a:gd name="connsiteY634" fmla="*/ 284047 h 434793"/>
                <a:gd name="connsiteX635" fmla="*/ 262923 w 1422394"/>
                <a:gd name="connsiteY635" fmla="*/ 244853 h 434793"/>
                <a:gd name="connsiteX636" fmla="*/ 271712 w 1422394"/>
                <a:gd name="connsiteY636" fmla="*/ 243238 h 434793"/>
                <a:gd name="connsiteX637" fmla="*/ 273327 w 1422394"/>
                <a:gd name="connsiteY637" fmla="*/ 247275 h 434793"/>
                <a:gd name="connsiteX638" fmla="*/ 284508 w 1422394"/>
                <a:gd name="connsiteY638" fmla="*/ 246996 h 434793"/>
                <a:gd name="connsiteX639" fmla="*/ 286961 w 1422394"/>
                <a:gd name="connsiteY639" fmla="*/ 244294 h 434793"/>
                <a:gd name="connsiteX640" fmla="*/ 296061 w 1422394"/>
                <a:gd name="connsiteY640" fmla="*/ 241406 h 434793"/>
                <a:gd name="connsiteX641" fmla="*/ 299943 w 1422394"/>
                <a:gd name="connsiteY641" fmla="*/ 239139 h 434793"/>
                <a:gd name="connsiteX642" fmla="*/ 297365 w 1422394"/>
                <a:gd name="connsiteY642" fmla="*/ 233207 h 434793"/>
                <a:gd name="connsiteX643" fmla="*/ 292924 w 1422394"/>
                <a:gd name="connsiteY643" fmla="*/ 236313 h 434793"/>
                <a:gd name="connsiteX644" fmla="*/ 288110 w 1422394"/>
                <a:gd name="connsiteY644" fmla="*/ 235878 h 434793"/>
                <a:gd name="connsiteX645" fmla="*/ 289943 w 1422394"/>
                <a:gd name="connsiteY645" fmla="*/ 231654 h 434793"/>
                <a:gd name="connsiteX646" fmla="*/ 294850 w 1422394"/>
                <a:gd name="connsiteY646" fmla="*/ 228051 h 434793"/>
                <a:gd name="connsiteX647" fmla="*/ 298980 w 1422394"/>
                <a:gd name="connsiteY647" fmla="*/ 224480 h 434793"/>
                <a:gd name="connsiteX648" fmla="*/ 293204 w 1422394"/>
                <a:gd name="connsiteY648" fmla="*/ 223797 h 434793"/>
                <a:gd name="connsiteX649" fmla="*/ 292645 w 1422394"/>
                <a:gd name="connsiteY649" fmla="*/ 221312 h 434793"/>
                <a:gd name="connsiteX650" fmla="*/ 291775 w 1422394"/>
                <a:gd name="connsiteY650" fmla="*/ 224418 h 434793"/>
                <a:gd name="connsiteX651" fmla="*/ 288856 w 1422394"/>
                <a:gd name="connsiteY651" fmla="*/ 225505 h 434793"/>
                <a:gd name="connsiteX652" fmla="*/ 287148 w 1422394"/>
                <a:gd name="connsiteY652" fmla="*/ 230847 h 434793"/>
                <a:gd name="connsiteX653" fmla="*/ 287955 w 1422394"/>
                <a:gd name="connsiteY653" fmla="*/ 233269 h 434793"/>
                <a:gd name="connsiteX654" fmla="*/ 285129 w 1422394"/>
                <a:gd name="connsiteY654" fmla="*/ 234604 h 434793"/>
                <a:gd name="connsiteX655" fmla="*/ 285129 w 1422394"/>
                <a:gd name="connsiteY655" fmla="*/ 237555 h 434793"/>
                <a:gd name="connsiteX656" fmla="*/ 284011 w 1422394"/>
                <a:gd name="connsiteY656" fmla="*/ 238890 h 434793"/>
                <a:gd name="connsiteX657" fmla="*/ 280160 w 1422394"/>
                <a:gd name="connsiteY657" fmla="*/ 236313 h 434793"/>
                <a:gd name="connsiteX658" fmla="*/ 274197 w 1422394"/>
                <a:gd name="connsiteY658" fmla="*/ 233207 h 434793"/>
                <a:gd name="connsiteX659" fmla="*/ 276060 w 1422394"/>
                <a:gd name="connsiteY659" fmla="*/ 236313 h 434793"/>
                <a:gd name="connsiteX660" fmla="*/ 278172 w 1422394"/>
                <a:gd name="connsiteY660" fmla="*/ 239418 h 434793"/>
                <a:gd name="connsiteX661" fmla="*/ 273762 w 1422394"/>
                <a:gd name="connsiteY661" fmla="*/ 237120 h 434793"/>
                <a:gd name="connsiteX662" fmla="*/ 269228 w 1422394"/>
                <a:gd name="connsiteY662" fmla="*/ 235194 h 434793"/>
                <a:gd name="connsiteX663" fmla="*/ 265843 w 1422394"/>
                <a:gd name="connsiteY663" fmla="*/ 236592 h 434793"/>
                <a:gd name="connsiteX664" fmla="*/ 262737 w 1422394"/>
                <a:gd name="connsiteY664" fmla="*/ 238921 h 434793"/>
                <a:gd name="connsiteX665" fmla="*/ 259290 w 1422394"/>
                <a:gd name="connsiteY665" fmla="*/ 243735 h 434793"/>
                <a:gd name="connsiteX666" fmla="*/ 251401 w 1422394"/>
                <a:gd name="connsiteY666" fmla="*/ 241437 h 434793"/>
                <a:gd name="connsiteX667" fmla="*/ 253296 w 1422394"/>
                <a:gd name="connsiteY667" fmla="*/ 235878 h 434793"/>
                <a:gd name="connsiteX668" fmla="*/ 258731 w 1422394"/>
                <a:gd name="connsiteY668" fmla="*/ 236623 h 434793"/>
                <a:gd name="connsiteX669" fmla="*/ 259010 w 1422394"/>
                <a:gd name="connsiteY669" fmla="*/ 232337 h 434793"/>
                <a:gd name="connsiteX670" fmla="*/ 257271 w 1422394"/>
                <a:gd name="connsiteY670" fmla="*/ 230722 h 434793"/>
                <a:gd name="connsiteX671" fmla="*/ 261495 w 1422394"/>
                <a:gd name="connsiteY671" fmla="*/ 228952 h 434793"/>
                <a:gd name="connsiteX672" fmla="*/ 265159 w 1422394"/>
                <a:gd name="connsiteY672" fmla="*/ 224915 h 434793"/>
                <a:gd name="connsiteX673" fmla="*/ 267551 w 1422394"/>
                <a:gd name="connsiteY673" fmla="*/ 223610 h 434793"/>
                <a:gd name="connsiteX674" fmla="*/ 266619 w 1422394"/>
                <a:gd name="connsiteY674" fmla="*/ 220753 h 434793"/>
                <a:gd name="connsiteX675" fmla="*/ 267706 w 1422394"/>
                <a:gd name="connsiteY675" fmla="*/ 219262 h 434793"/>
                <a:gd name="connsiteX676" fmla="*/ 268762 w 1422394"/>
                <a:gd name="connsiteY676" fmla="*/ 221716 h 434793"/>
                <a:gd name="connsiteX677" fmla="*/ 270035 w 1422394"/>
                <a:gd name="connsiteY677" fmla="*/ 222772 h 434793"/>
                <a:gd name="connsiteX678" fmla="*/ 275160 w 1422394"/>
                <a:gd name="connsiteY678" fmla="*/ 220877 h 434793"/>
                <a:gd name="connsiteX679" fmla="*/ 275160 w 1422394"/>
                <a:gd name="connsiteY679" fmla="*/ 217057 h 434793"/>
                <a:gd name="connsiteX680" fmla="*/ 276433 w 1422394"/>
                <a:gd name="connsiteY680" fmla="*/ 216747 h 434793"/>
                <a:gd name="connsiteX681" fmla="*/ 275657 w 1422394"/>
                <a:gd name="connsiteY681" fmla="*/ 214666 h 434793"/>
                <a:gd name="connsiteX682" fmla="*/ 278296 w 1422394"/>
                <a:gd name="connsiteY682" fmla="*/ 212337 h 434793"/>
                <a:gd name="connsiteX683" fmla="*/ 275346 w 1422394"/>
                <a:gd name="connsiteY683" fmla="*/ 213827 h 434793"/>
                <a:gd name="connsiteX684" fmla="*/ 272862 w 1422394"/>
                <a:gd name="connsiteY684" fmla="*/ 211312 h 434793"/>
                <a:gd name="connsiteX685" fmla="*/ 273017 w 1422394"/>
                <a:gd name="connsiteY685" fmla="*/ 207740 h 434793"/>
                <a:gd name="connsiteX686" fmla="*/ 271495 w 1422394"/>
                <a:gd name="connsiteY686" fmla="*/ 210535 h 434793"/>
                <a:gd name="connsiteX687" fmla="*/ 271775 w 1422394"/>
                <a:gd name="connsiteY687" fmla="*/ 214790 h 434793"/>
                <a:gd name="connsiteX688" fmla="*/ 270781 w 1422394"/>
                <a:gd name="connsiteY688" fmla="*/ 220784 h 434793"/>
                <a:gd name="connsiteX689" fmla="*/ 268110 w 1422394"/>
                <a:gd name="connsiteY689" fmla="*/ 217523 h 434793"/>
                <a:gd name="connsiteX690" fmla="*/ 267768 w 1422394"/>
                <a:gd name="connsiteY690" fmla="*/ 217120 h 434793"/>
                <a:gd name="connsiteX691" fmla="*/ 267551 w 1422394"/>
                <a:gd name="connsiteY691" fmla="*/ 217120 h 434793"/>
                <a:gd name="connsiteX692" fmla="*/ 267365 w 1422394"/>
                <a:gd name="connsiteY692" fmla="*/ 217120 h 434793"/>
                <a:gd name="connsiteX693" fmla="*/ 267365 w 1422394"/>
                <a:gd name="connsiteY693" fmla="*/ 217120 h 434793"/>
                <a:gd name="connsiteX694" fmla="*/ 267147 w 1422394"/>
                <a:gd name="connsiteY694" fmla="*/ 217368 h 434793"/>
                <a:gd name="connsiteX695" fmla="*/ 266712 w 1422394"/>
                <a:gd name="connsiteY695" fmla="*/ 218082 h 434793"/>
                <a:gd name="connsiteX696" fmla="*/ 266153 w 1422394"/>
                <a:gd name="connsiteY696" fmla="*/ 219449 h 434793"/>
                <a:gd name="connsiteX697" fmla="*/ 265159 w 1422394"/>
                <a:gd name="connsiteY697" fmla="*/ 220318 h 434793"/>
                <a:gd name="connsiteX698" fmla="*/ 260843 w 1422394"/>
                <a:gd name="connsiteY698" fmla="*/ 220567 h 434793"/>
                <a:gd name="connsiteX699" fmla="*/ 259197 w 1422394"/>
                <a:gd name="connsiteY699" fmla="*/ 220567 h 434793"/>
                <a:gd name="connsiteX700" fmla="*/ 260004 w 1422394"/>
                <a:gd name="connsiteY700" fmla="*/ 222989 h 434793"/>
                <a:gd name="connsiteX701" fmla="*/ 262023 w 1422394"/>
                <a:gd name="connsiteY701" fmla="*/ 226685 h 434793"/>
                <a:gd name="connsiteX702" fmla="*/ 256898 w 1422394"/>
                <a:gd name="connsiteY702" fmla="*/ 227958 h 434793"/>
                <a:gd name="connsiteX703" fmla="*/ 257892 w 1422394"/>
                <a:gd name="connsiteY703" fmla="*/ 224107 h 434793"/>
                <a:gd name="connsiteX704" fmla="*/ 256961 w 1422394"/>
                <a:gd name="connsiteY704" fmla="*/ 220380 h 434793"/>
                <a:gd name="connsiteX705" fmla="*/ 235904 w 1422394"/>
                <a:gd name="connsiteY705" fmla="*/ 211654 h 434793"/>
                <a:gd name="connsiteX706" fmla="*/ 216214 w 1422394"/>
                <a:gd name="connsiteY706" fmla="*/ 231343 h 434793"/>
                <a:gd name="connsiteX707" fmla="*/ 251650 w 1422394"/>
                <a:gd name="connsiteY707" fmla="*/ 247741 h 434793"/>
                <a:gd name="connsiteX708" fmla="*/ 255842 w 1422394"/>
                <a:gd name="connsiteY708" fmla="*/ 245629 h 434793"/>
                <a:gd name="connsiteX709" fmla="*/ 262892 w 1422394"/>
                <a:gd name="connsiteY709" fmla="*/ 244977 h 434793"/>
                <a:gd name="connsiteX710" fmla="*/ 264694 w 1422394"/>
                <a:gd name="connsiteY710" fmla="*/ 291780 h 434793"/>
                <a:gd name="connsiteX711" fmla="*/ 264694 w 1422394"/>
                <a:gd name="connsiteY711" fmla="*/ 319731 h 434793"/>
                <a:gd name="connsiteX712" fmla="*/ 297334 w 1422394"/>
                <a:gd name="connsiteY712" fmla="*/ 314886 h 434793"/>
                <a:gd name="connsiteX713" fmla="*/ 291464 w 1422394"/>
                <a:gd name="connsiteY713" fmla="*/ 309109 h 434793"/>
                <a:gd name="connsiteX714" fmla="*/ 288110 w 1422394"/>
                <a:gd name="connsiteY714" fmla="*/ 300569 h 434793"/>
                <a:gd name="connsiteX715" fmla="*/ 287334 w 1422394"/>
                <a:gd name="connsiteY715" fmla="*/ 295103 h 434793"/>
                <a:gd name="connsiteX716" fmla="*/ 281123 w 1422394"/>
                <a:gd name="connsiteY716" fmla="*/ 290103 h 434793"/>
                <a:gd name="connsiteX717" fmla="*/ 264663 w 1422394"/>
                <a:gd name="connsiteY717" fmla="*/ 291904 h 434793"/>
                <a:gd name="connsiteX718" fmla="*/ 278017 w 1422394"/>
                <a:gd name="connsiteY718" fmla="*/ 282618 h 434793"/>
                <a:gd name="connsiteX719" fmla="*/ 273980 w 1422394"/>
                <a:gd name="connsiteY719" fmla="*/ 281904 h 434793"/>
                <a:gd name="connsiteX720" fmla="*/ 264663 w 1422394"/>
                <a:gd name="connsiteY720" fmla="*/ 280475 h 434793"/>
                <a:gd name="connsiteX721" fmla="*/ 264663 w 1422394"/>
                <a:gd name="connsiteY721" fmla="*/ 284016 h 434793"/>
                <a:gd name="connsiteX722" fmla="*/ 277986 w 1422394"/>
                <a:gd name="connsiteY722" fmla="*/ 282742 h 434793"/>
                <a:gd name="connsiteX723" fmla="*/ 380970 w 1422394"/>
                <a:gd name="connsiteY723" fmla="*/ 306997 h 434793"/>
                <a:gd name="connsiteX724" fmla="*/ 361249 w 1422394"/>
                <a:gd name="connsiteY724" fmla="*/ 287276 h 434793"/>
                <a:gd name="connsiteX725" fmla="*/ 326900 w 1422394"/>
                <a:gd name="connsiteY725" fmla="*/ 311563 h 434793"/>
                <a:gd name="connsiteX726" fmla="*/ 313825 w 1422394"/>
                <a:gd name="connsiteY726" fmla="*/ 318706 h 434793"/>
                <a:gd name="connsiteX727" fmla="*/ 308670 w 1422394"/>
                <a:gd name="connsiteY727" fmla="*/ 320383 h 434793"/>
                <a:gd name="connsiteX728" fmla="*/ 307055 w 1422394"/>
                <a:gd name="connsiteY728" fmla="*/ 319886 h 434793"/>
                <a:gd name="connsiteX729" fmla="*/ 264694 w 1422394"/>
                <a:gd name="connsiteY729" fmla="*/ 327340 h 434793"/>
                <a:gd name="connsiteX730" fmla="*/ 264694 w 1422394"/>
                <a:gd name="connsiteY730" fmla="*/ 355135 h 434793"/>
                <a:gd name="connsiteX731" fmla="*/ 380939 w 1422394"/>
                <a:gd name="connsiteY731" fmla="*/ 307122 h 434793"/>
                <a:gd name="connsiteX732" fmla="*/ 342087 w 1422394"/>
                <a:gd name="connsiteY732" fmla="*/ 105968 h 434793"/>
                <a:gd name="connsiteX733" fmla="*/ 341869 w 1422394"/>
                <a:gd name="connsiteY733" fmla="*/ 106278 h 434793"/>
                <a:gd name="connsiteX734" fmla="*/ 354292 w 1422394"/>
                <a:gd name="connsiteY734" fmla="*/ 122304 h 434793"/>
                <a:gd name="connsiteX735" fmla="*/ 355627 w 1422394"/>
                <a:gd name="connsiteY735" fmla="*/ 121962 h 434793"/>
                <a:gd name="connsiteX736" fmla="*/ 357522 w 1422394"/>
                <a:gd name="connsiteY736" fmla="*/ 124602 h 434793"/>
                <a:gd name="connsiteX737" fmla="*/ 357522 w 1422394"/>
                <a:gd name="connsiteY737" fmla="*/ 127707 h 434793"/>
                <a:gd name="connsiteX738" fmla="*/ 360100 w 1422394"/>
                <a:gd name="connsiteY738" fmla="*/ 132645 h 434793"/>
                <a:gd name="connsiteX739" fmla="*/ 362056 w 1422394"/>
                <a:gd name="connsiteY739" fmla="*/ 134322 h 434793"/>
                <a:gd name="connsiteX740" fmla="*/ 363640 w 1422394"/>
                <a:gd name="connsiteY740" fmla="*/ 140534 h 434793"/>
                <a:gd name="connsiteX741" fmla="*/ 367305 w 1422394"/>
                <a:gd name="connsiteY741" fmla="*/ 151279 h 434793"/>
                <a:gd name="connsiteX742" fmla="*/ 370410 w 1422394"/>
                <a:gd name="connsiteY742" fmla="*/ 152770 h 434793"/>
                <a:gd name="connsiteX743" fmla="*/ 369044 w 1422394"/>
                <a:gd name="connsiteY743" fmla="*/ 158981 h 434793"/>
                <a:gd name="connsiteX744" fmla="*/ 371280 w 1422394"/>
                <a:gd name="connsiteY744" fmla="*/ 177615 h 434793"/>
                <a:gd name="connsiteX745" fmla="*/ 399231 w 1422394"/>
                <a:gd name="connsiteY745" fmla="*/ 177615 h 434793"/>
                <a:gd name="connsiteX746" fmla="*/ 387461 w 1422394"/>
                <a:gd name="connsiteY746" fmla="*/ 125471 h 434793"/>
                <a:gd name="connsiteX747" fmla="*/ 385255 w 1422394"/>
                <a:gd name="connsiteY747" fmla="*/ 127117 h 434793"/>
                <a:gd name="connsiteX748" fmla="*/ 380317 w 1422394"/>
                <a:gd name="connsiteY748" fmla="*/ 125130 h 434793"/>
                <a:gd name="connsiteX749" fmla="*/ 370038 w 1422394"/>
                <a:gd name="connsiteY749" fmla="*/ 113763 h 434793"/>
                <a:gd name="connsiteX750" fmla="*/ 364261 w 1422394"/>
                <a:gd name="connsiteY750" fmla="*/ 110316 h 434793"/>
                <a:gd name="connsiteX751" fmla="*/ 359044 w 1422394"/>
                <a:gd name="connsiteY751" fmla="*/ 106340 h 434793"/>
                <a:gd name="connsiteX752" fmla="*/ 355410 w 1422394"/>
                <a:gd name="connsiteY752" fmla="*/ 102645 h 434793"/>
                <a:gd name="connsiteX753" fmla="*/ 348857 w 1422394"/>
                <a:gd name="connsiteY753" fmla="*/ 99135 h 434793"/>
                <a:gd name="connsiteX754" fmla="*/ 342211 w 1422394"/>
                <a:gd name="connsiteY754" fmla="*/ 105781 h 434793"/>
                <a:gd name="connsiteX755" fmla="*/ 342056 w 1422394"/>
                <a:gd name="connsiteY755" fmla="*/ 106092 h 434793"/>
                <a:gd name="connsiteX756" fmla="*/ 359727 w 1422394"/>
                <a:gd name="connsiteY756" fmla="*/ 274761 h 434793"/>
                <a:gd name="connsiteX757" fmla="*/ 361249 w 1422394"/>
                <a:gd name="connsiteY757" fmla="*/ 276282 h 434793"/>
                <a:gd name="connsiteX758" fmla="*/ 398951 w 1422394"/>
                <a:gd name="connsiteY758" fmla="*/ 185318 h 434793"/>
                <a:gd name="connsiteX759" fmla="*/ 371000 w 1422394"/>
                <a:gd name="connsiteY759" fmla="*/ 185318 h 434793"/>
                <a:gd name="connsiteX760" fmla="*/ 341372 w 1422394"/>
                <a:gd name="connsiteY760" fmla="*/ 256748 h 434793"/>
                <a:gd name="connsiteX761" fmla="*/ 351404 w 1422394"/>
                <a:gd name="connsiteY761" fmla="*/ 266779 h 434793"/>
                <a:gd name="connsiteX762" fmla="*/ 351590 w 1422394"/>
                <a:gd name="connsiteY762" fmla="*/ 266344 h 434793"/>
                <a:gd name="connsiteX763" fmla="*/ 352211 w 1422394"/>
                <a:gd name="connsiteY763" fmla="*/ 260661 h 434793"/>
                <a:gd name="connsiteX764" fmla="*/ 356404 w 1422394"/>
                <a:gd name="connsiteY764" fmla="*/ 261624 h 434793"/>
                <a:gd name="connsiteX765" fmla="*/ 358702 w 1422394"/>
                <a:gd name="connsiteY765" fmla="*/ 267835 h 434793"/>
                <a:gd name="connsiteX766" fmla="*/ 359696 w 1422394"/>
                <a:gd name="connsiteY766" fmla="*/ 274885 h 434793"/>
                <a:gd name="connsiteX767" fmla="*/ 338608 w 1422394"/>
                <a:gd name="connsiteY767" fmla="*/ 292121 h 434793"/>
                <a:gd name="connsiteX768" fmla="*/ 334820 w 1422394"/>
                <a:gd name="connsiteY768" fmla="*/ 298084 h 434793"/>
                <a:gd name="connsiteX769" fmla="*/ 355783 w 1422394"/>
                <a:gd name="connsiteY769" fmla="*/ 281779 h 434793"/>
                <a:gd name="connsiteX770" fmla="*/ 336124 w 1422394"/>
                <a:gd name="connsiteY770" fmla="*/ 262121 h 434793"/>
                <a:gd name="connsiteX771" fmla="*/ 331900 w 1422394"/>
                <a:gd name="connsiteY771" fmla="*/ 265847 h 434793"/>
                <a:gd name="connsiteX772" fmla="*/ 334633 w 1422394"/>
                <a:gd name="connsiteY772" fmla="*/ 270723 h 434793"/>
                <a:gd name="connsiteX773" fmla="*/ 341559 w 1422394"/>
                <a:gd name="connsiteY773" fmla="*/ 277618 h 434793"/>
                <a:gd name="connsiteX774" fmla="*/ 336062 w 1422394"/>
                <a:gd name="connsiteY774" fmla="*/ 286935 h 434793"/>
                <a:gd name="connsiteX775" fmla="*/ 338577 w 1422394"/>
                <a:gd name="connsiteY775" fmla="*/ 292246 h 434793"/>
                <a:gd name="connsiteX776" fmla="*/ 343205 w 1422394"/>
                <a:gd name="connsiteY776" fmla="*/ 177212 h 434793"/>
                <a:gd name="connsiteX777" fmla="*/ 343018 w 1422394"/>
                <a:gd name="connsiteY777" fmla="*/ 177553 h 434793"/>
                <a:gd name="connsiteX778" fmla="*/ 363485 w 1422394"/>
                <a:gd name="connsiteY778" fmla="*/ 177553 h 434793"/>
                <a:gd name="connsiteX779" fmla="*/ 362771 w 1422394"/>
                <a:gd name="connsiteY779" fmla="*/ 168795 h 434793"/>
                <a:gd name="connsiteX780" fmla="*/ 362305 w 1422394"/>
                <a:gd name="connsiteY780" fmla="*/ 169696 h 434793"/>
                <a:gd name="connsiteX781" fmla="*/ 360628 w 1422394"/>
                <a:gd name="connsiteY781" fmla="*/ 169696 h 434793"/>
                <a:gd name="connsiteX782" fmla="*/ 362118 w 1422394"/>
                <a:gd name="connsiteY782" fmla="*/ 164478 h 434793"/>
                <a:gd name="connsiteX783" fmla="*/ 361590 w 1422394"/>
                <a:gd name="connsiteY783" fmla="*/ 161652 h 434793"/>
                <a:gd name="connsiteX784" fmla="*/ 358702 w 1422394"/>
                <a:gd name="connsiteY784" fmla="*/ 163857 h 434793"/>
                <a:gd name="connsiteX785" fmla="*/ 356621 w 1422394"/>
                <a:gd name="connsiteY785" fmla="*/ 167243 h 434793"/>
                <a:gd name="connsiteX786" fmla="*/ 352118 w 1422394"/>
                <a:gd name="connsiteY786" fmla="*/ 167895 h 434793"/>
                <a:gd name="connsiteX787" fmla="*/ 347925 w 1422394"/>
                <a:gd name="connsiteY787" fmla="*/ 173081 h 434793"/>
                <a:gd name="connsiteX788" fmla="*/ 343050 w 1422394"/>
                <a:gd name="connsiteY788" fmla="*/ 177212 h 434793"/>
                <a:gd name="connsiteX789" fmla="*/ 336124 w 1422394"/>
                <a:gd name="connsiteY789" fmla="*/ 111620 h 434793"/>
                <a:gd name="connsiteX790" fmla="*/ 316465 w 1422394"/>
                <a:gd name="connsiteY790" fmla="*/ 131279 h 434793"/>
                <a:gd name="connsiteX791" fmla="*/ 325409 w 1422394"/>
                <a:gd name="connsiteY791" fmla="*/ 143484 h 434793"/>
                <a:gd name="connsiteX792" fmla="*/ 332925 w 1422394"/>
                <a:gd name="connsiteY792" fmla="*/ 147397 h 434793"/>
                <a:gd name="connsiteX793" fmla="*/ 337863 w 1422394"/>
                <a:gd name="connsiteY793" fmla="*/ 154634 h 434793"/>
                <a:gd name="connsiteX794" fmla="*/ 339292 w 1422394"/>
                <a:gd name="connsiteY794" fmla="*/ 157584 h 434793"/>
                <a:gd name="connsiteX795" fmla="*/ 342553 w 1422394"/>
                <a:gd name="connsiteY795" fmla="*/ 157584 h 434793"/>
                <a:gd name="connsiteX796" fmla="*/ 346155 w 1422394"/>
                <a:gd name="connsiteY796" fmla="*/ 151652 h 434793"/>
                <a:gd name="connsiteX797" fmla="*/ 353298 w 1422394"/>
                <a:gd name="connsiteY797" fmla="*/ 156342 h 434793"/>
                <a:gd name="connsiteX798" fmla="*/ 351714 w 1422394"/>
                <a:gd name="connsiteY798" fmla="*/ 159447 h 434793"/>
                <a:gd name="connsiteX799" fmla="*/ 351497 w 1422394"/>
                <a:gd name="connsiteY799" fmla="*/ 165659 h 434793"/>
                <a:gd name="connsiteX800" fmla="*/ 357180 w 1422394"/>
                <a:gd name="connsiteY800" fmla="*/ 162988 h 434793"/>
                <a:gd name="connsiteX801" fmla="*/ 358640 w 1422394"/>
                <a:gd name="connsiteY801" fmla="*/ 158857 h 434793"/>
                <a:gd name="connsiteX802" fmla="*/ 360690 w 1422394"/>
                <a:gd name="connsiteY802" fmla="*/ 157367 h 434793"/>
                <a:gd name="connsiteX803" fmla="*/ 355410 w 1422394"/>
                <a:gd name="connsiteY803" fmla="*/ 141372 h 434793"/>
                <a:gd name="connsiteX804" fmla="*/ 353547 w 1422394"/>
                <a:gd name="connsiteY804" fmla="*/ 140192 h 434793"/>
                <a:gd name="connsiteX805" fmla="*/ 351311 w 1422394"/>
                <a:gd name="connsiteY805" fmla="*/ 138111 h 434793"/>
                <a:gd name="connsiteX806" fmla="*/ 348515 w 1422394"/>
                <a:gd name="connsiteY806" fmla="*/ 133639 h 434793"/>
                <a:gd name="connsiteX807" fmla="*/ 351373 w 1422394"/>
                <a:gd name="connsiteY807" fmla="*/ 134043 h 434793"/>
                <a:gd name="connsiteX808" fmla="*/ 351745 w 1422394"/>
                <a:gd name="connsiteY808" fmla="*/ 133608 h 434793"/>
                <a:gd name="connsiteX809" fmla="*/ 336093 w 1422394"/>
                <a:gd name="connsiteY809" fmla="*/ 111620 h 434793"/>
                <a:gd name="connsiteX810" fmla="*/ 312272 w 1422394"/>
                <a:gd name="connsiteY810" fmla="*/ 138298 h 434793"/>
                <a:gd name="connsiteX811" fmla="*/ 309881 w 1422394"/>
                <a:gd name="connsiteY811" fmla="*/ 137863 h 434793"/>
                <a:gd name="connsiteX812" fmla="*/ 303390 w 1422394"/>
                <a:gd name="connsiteY812" fmla="*/ 144354 h 434793"/>
                <a:gd name="connsiteX813" fmla="*/ 307552 w 1422394"/>
                <a:gd name="connsiteY813" fmla="*/ 144913 h 434793"/>
                <a:gd name="connsiteX814" fmla="*/ 311092 w 1422394"/>
                <a:gd name="connsiteY814" fmla="*/ 140596 h 434793"/>
                <a:gd name="connsiteX815" fmla="*/ 312241 w 1422394"/>
                <a:gd name="connsiteY815" fmla="*/ 143702 h 434793"/>
                <a:gd name="connsiteX816" fmla="*/ 310533 w 1422394"/>
                <a:gd name="connsiteY816" fmla="*/ 146528 h 434793"/>
                <a:gd name="connsiteX817" fmla="*/ 312117 w 1422394"/>
                <a:gd name="connsiteY817" fmla="*/ 149633 h 434793"/>
                <a:gd name="connsiteX818" fmla="*/ 313390 w 1422394"/>
                <a:gd name="connsiteY818" fmla="*/ 152366 h 434793"/>
                <a:gd name="connsiteX819" fmla="*/ 314012 w 1422394"/>
                <a:gd name="connsiteY819" fmla="*/ 148360 h 434793"/>
                <a:gd name="connsiteX820" fmla="*/ 317490 w 1422394"/>
                <a:gd name="connsiteY820" fmla="*/ 148702 h 434793"/>
                <a:gd name="connsiteX821" fmla="*/ 318577 w 1422394"/>
                <a:gd name="connsiteY821" fmla="*/ 147149 h 434793"/>
                <a:gd name="connsiteX822" fmla="*/ 312241 w 1422394"/>
                <a:gd name="connsiteY822" fmla="*/ 138298 h 434793"/>
                <a:gd name="connsiteX823" fmla="*/ 302148 w 1422394"/>
                <a:gd name="connsiteY823" fmla="*/ 241499 h 434793"/>
                <a:gd name="connsiteX824" fmla="*/ 300409 w 1422394"/>
                <a:gd name="connsiteY824" fmla="*/ 242244 h 434793"/>
                <a:gd name="connsiteX825" fmla="*/ 313111 w 1422394"/>
                <a:gd name="connsiteY825" fmla="*/ 248300 h 434793"/>
                <a:gd name="connsiteX826" fmla="*/ 320751 w 1422394"/>
                <a:gd name="connsiteY826" fmla="*/ 248549 h 434793"/>
                <a:gd name="connsiteX827" fmla="*/ 325565 w 1422394"/>
                <a:gd name="connsiteY827" fmla="*/ 249232 h 434793"/>
                <a:gd name="connsiteX828" fmla="*/ 329633 w 1422394"/>
                <a:gd name="connsiteY828" fmla="*/ 245164 h 434793"/>
                <a:gd name="connsiteX829" fmla="*/ 332739 w 1422394"/>
                <a:gd name="connsiteY829" fmla="*/ 239977 h 434793"/>
                <a:gd name="connsiteX830" fmla="*/ 336093 w 1422394"/>
                <a:gd name="connsiteY830" fmla="*/ 249294 h 434793"/>
                <a:gd name="connsiteX831" fmla="*/ 335875 w 1422394"/>
                <a:gd name="connsiteY831" fmla="*/ 251033 h 434793"/>
                <a:gd name="connsiteX832" fmla="*/ 336186 w 1422394"/>
                <a:gd name="connsiteY832" fmla="*/ 251344 h 434793"/>
                <a:gd name="connsiteX833" fmla="*/ 363454 w 1422394"/>
                <a:gd name="connsiteY833" fmla="*/ 185318 h 434793"/>
                <a:gd name="connsiteX834" fmla="*/ 342304 w 1422394"/>
                <a:gd name="connsiteY834" fmla="*/ 185318 h 434793"/>
                <a:gd name="connsiteX835" fmla="*/ 345627 w 1422394"/>
                <a:gd name="connsiteY835" fmla="*/ 190815 h 434793"/>
                <a:gd name="connsiteX836" fmla="*/ 349137 w 1422394"/>
                <a:gd name="connsiteY836" fmla="*/ 196684 h 434793"/>
                <a:gd name="connsiteX837" fmla="*/ 355100 w 1422394"/>
                <a:gd name="connsiteY837" fmla="*/ 201374 h 434793"/>
                <a:gd name="connsiteX838" fmla="*/ 340472 w 1422394"/>
                <a:gd name="connsiteY838" fmla="*/ 206063 h 434793"/>
                <a:gd name="connsiteX839" fmla="*/ 337987 w 1422394"/>
                <a:gd name="connsiteY839" fmla="*/ 207771 h 434793"/>
                <a:gd name="connsiteX840" fmla="*/ 331434 w 1422394"/>
                <a:gd name="connsiteY840" fmla="*/ 211871 h 434793"/>
                <a:gd name="connsiteX841" fmla="*/ 327832 w 1422394"/>
                <a:gd name="connsiteY841" fmla="*/ 218952 h 434793"/>
                <a:gd name="connsiteX842" fmla="*/ 320875 w 1422394"/>
                <a:gd name="connsiteY842" fmla="*/ 225753 h 434793"/>
                <a:gd name="connsiteX843" fmla="*/ 314508 w 1422394"/>
                <a:gd name="connsiteY843" fmla="*/ 229480 h 434793"/>
                <a:gd name="connsiteX844" fmla="*/ 320254 w 1422394"/>
                <a:gd name="connsiteY844" fmla="*/ 229884 h 434793"/>
                <a:gd name="connsiteX845" fmla="*/ 321341 w 1422394"/>
                <a:gd name="connsiteY845" fmla="*/ 229542 h 434793"/>
                <a:gd name="connsiteX846" fmla="*/ 323919 w 1422394"/>
                <a:gd name="connsiteY846" fmla="*/ 227523 h 434793"/>
                <a:gd name="connsiteX847" fmla="*/ 324757 w 1422394"/>
                <a:gd name="connsiteY847" fmla="*/ 224169 h 434793"/>
                <a:gd name="connsiteX848" fmla="*/ 329571 w 1422394"/>
                <a:gd name="connsiteY848" fmla="*/ 222151 h 434793"/>
                <a:gd name="connsiteX849" fmla="*/ 330968 w 1422394"/>
                <a:gd name="connsiteY849" fmla="*/ 231902 h 434793"/>
                <a:gd name="connsiteX850" fmla="*/ 325099 w 1422394"/>
                <a:gd name="connsiteY850" fmla="*/ 246375 h 434793"/>
                <a:gd name="connsiteX851" fmla="*/ 320161 w 1422394"/>
                <a:gd name="connsiteY851" fmla="*/ 245909 h 434793"/>
                <a:gd name="connsiteX852" fmla="*/ 311185 w 1422394"/>
                <a:gd name="connsiteY852" fmla="*/ 243797 h 434793"/>
                <a:gd name="connsiteX853" fmla="*/ 302117 w 1422394"/>
                <a:gd name="connsiteY853" fmla="*/ 241499 h 434793"/>
                <a:gd name="connsiteX854" fmla="*/ 434573 w 1422394"/>
                <a:gd name="connsiteY854" fmla="*/ 185318 h 434793"/>
                <a:gd name="connsiteX855" fmla="*/ 406778 w 1422394"/>
                <a:gd name="connsiteY855" fmla="*/ 185318 h 434793"/>
                <a:gd name="connsiteX856" fmla="*/ 366715 w 1422394"/>
                <a:gd name="connsiteY856" fmla="*/ 281904 h 434793"/>
                <a:gd name="connsiteX857" fmla="*/ 386436 w 1422394"/>
                <a:gd name="connsiteY857" fmla="*/ 301625 h 434793"/>
                <a:gd name="connsiteX858" fmla="*/ 434573 w 1422394"/>
                <a:gd name="connsiteY858" fmla="*/ 185318 h 434793"/>
                <a:gd name="connsiteX859" fmla="*/ 386529 w 1422394"/>
                <a:gd name="connsiteY859" fmla="*/ 61277 h 434793"/>
                <a:gd name="connsiteX860" fmla="*/ 365938 w 1422394"/>
                <a:gd name="connsiteY860" fmla="*/ 81868 h 434793"/>
                <a:gd name="connsiteX861" fmla="*/ 376373 w 1422394"/>
                <a:gd name="connsiteY861" fmla="*/ 94290 h 434793"/>
                <a:gd name="connsiteX862" fmla="*/ 382585 w 1422394"/>
                <a:gd name="connsiteY862" fmla="*/ 100284 h 434793"/>
                <a:gd name="connsiteX863" fmla="*/ 393392 w 1422394"/>
                <a:gd name="connsiteY863" fmla="*/ 118018 h 434793"/>
                <a:gd name="connsiteX864" fmla="*/ 392895 w 1422394"/>
                <a:gd name="connsiteY864" fmla="*/ 118453 h 434793"/>
                <a:gd name="connsiteX865" fmla="*/ 407026 w 1422394"/>
                <a:gd name="connsiteY865" fmla="*/ 177460 h 434793"/>
                <a:gd name="connsiteX866" fmla="*/ 434822 w 1422394"/>
                <a:gd name="connsiteY866" fmla="*/ 177460 h 434793"/>
                <a:gd name="connsiteX867" fmla="*/ 386529 w 1422394"/>
                <a:gd name="connsiteY867" fmla="*/ 61277 h 434793"/>
                <a:gd name="connsiteX868" fmla="*/ 264756 w 1422394"/>
                <a:gd name="connsiteY868" fmla="*/ 35438 h 434793"/>
                <a:gd name="connsiteX869" fmla="*/ 330223 w 1422394"/>
                <a:gd name="connsiteY869" fmla="*/ 52799 h 434793"/>
                <a:gd name="connsiteX870" fmla="*/ 335161 w 1422394"/>
                <a:gd name="connsiteY870" fmla="*/ 51712 h 434793"/>
                <a:gd name="connsiteX871" fmla="*/ 344820 w 1422394"/>
                <a:gd name="connsiteY871" fmla="*/ 54538 h 434793"/>
                <a:gd name="connsiteX872" fmla="*/ 351031 w 1422394"/>
                <a:gd name="connsiteY872" fmla="*/ 58917 h 434793"/>
                <a:gd name="connsiteX873" fmla="*/ 358143 w 1422394"/>
                <a:gd name="connsiteY873" fmla="*/ 68234 h 434793"/>
                <a:gd name="connsiteX874" fmla="*/ 360255 w 1422394"/>
                <a:gd name="connsiteY874" fmla="*/ 73451 h 434793"/>
                <a:gd name="connsiteX875" fmla="*/ 361746 w 1422394"/>
                <a:gd name="connsiteY875" fmla="*/ 75253 h 434793"/>
                <a:gd name="connsiteX876" fmla="*/ 381094 w 1422394"/>
                <a:gd name="connsiteY876" fmla="*/ 55936 h 434793"/>
                <a:gd name="connsiteX877" fmla="*/ 264787 w 1422394"/>
                <a:gd name="connsiteY877" fmla="*/ 7798 h 434793"/>
                <a:gd name="connsiteX878" fmla="*/ 264756 w 1422394"/>
                <a:gd name="connsiteY878" fmla="*/ 70998 h 434793"/>
                <a:gd name="connsiteX879" fmla="*/ 327521 w 1422394"/>
                <a:gd name="connsiteY879" fmla="*/ 93483 h 434793"/>
                <a:gd name="connsiteX880" fmla="*/ 322583 w 1422394"/>
                <a:gd name="connsiteY880" fmla="*/ 87116 h 434793"/>
                <a:gd name="connsiteX881" fmla="*/ 315130 w 1422394"/>
                <a:gd name="connsiteY881" fmla="*/ 82054 h 434793"/>
                <a:gd name="connsiteX882" fmla="*/ 322428 w 1422394"/>
                <a:gd name="connsiteY882" fmla="*/ 84725 h 434793"/>
                <a:gd name="connsiteX883" fmla="*/ 319881 w 1422394"/>
                <a:gd name="connsiteY883" fmla="*/ 78514 h 434793"/>
                <a:gd name="connsiteX884" fmla="*/ 327521 w 1422394"/>
                <a:gd name="connsiteY884" fmla="*/ 86868 h 434793"/>
                <a:gd name="connsiteX885" fmla="*/ 333142 w 1422394"/>
                <a:gd name="connsiteY885" fmla="*/ 89011 h 434793"/>
                <a:gd name="connsiteX886" fmla="*/ 336559 w 1422394"/>
                <a:gd name="connsiteY886" fmla="*/ 93576 h 434793"/>
                <a:gd name="connsiteX887" fmla="*/ 338143 w 1422394"/>
                <a:gd name="connsiteY887" fmla="*/ 95409 h 434793"/>
                <a:gd name="connsiteX888" fmla="*/ 336155 w 1422394"/>
                <a:gd name="connsiteY888" fmla="*/ 94787 h 434793"/>
                <a:gd name="connsiteX889" fmla="*/ 337490 w 1422394"/>
                <a:gd name="connsiteY889" fmla="*/ 99228 h 434793"/>
                <a:gd name="connsiteX890" fmla="*/ 346807 w 1422394"/>
                <a:gd name="connsiteY890" fmla="*/ 89911 h 434793"/>
                <a:gd name="connsiteX891" fmla="*/ 341000 w 1422394"/>
                <a:gd name="connsiteY891" fmla="*/ 83141 h 434793"/>
                <a:gd name="connsiteX892" fmla="*/ 336590 w 1422394"/>
                <a:gd name="connsiteY892" fmla="*/ 85377 h 434793"/>
                <a:gd name="connsiteX893" fmla="*/ 333484 w 1422394"/>
                <a:gd name="connsiteY893" fmla="*/ 86092 h 434793"/>
                <a:gd name="connsiteX894" fmla="*/ 333639 w 1422394"/>
                <a:gd name="connsiteY894" fmla="*/ 82396 h 434793"/>
                <a:gd name="connsiteX895" fmla="*/ 332397 w 1422394"/>
                <a:gd name="connsiteY895" fmla="*/ 79476 h 434793"/>
                <a:gd name="connsiteX896" fmla="*/ 331248 w 1422394"/>
                <a:gd name="connsiteY896" fmla="*/ 72768 h 434793"/>
                <a:gd name="connsiteX897" fmla="*/ 327304 w 1422394"/>
                <a:gd name="connsiteY897" fmla="*/ 66340 h 434793"/>
                <a:gd name="connsiteX898" fmla="*/ 323173 w 1422394"/>
                <a:gd name="connsiteY898" fmla="*/ 57985 h 434793"/>
                <a:gd name="connsiteX899" fmla="*/ 264663 w 1422394"/>
                <a:gd name="connsiteY899" fmla="*/ 43264 h 434793"/>
                <a:gd name="connsiteX900" fmla="*/ 264756 w 1422394"/>
                <a:gd name="connsiteY900" fmla="*/ 106589 h 434793"/>
                <a:gd name="connsiteX901" fmla="*/ 311030 w 1422394"/>
                <a:gd name="connsiteY901" fmla="*/ 125782 h 434793"/>
                <a:gd name="connsiteX902" fmla="*/ 330627 w 1422394"/>
                <a:gd name="connsiteY902" fmla="*/ 106123 h 434793"/>
                <a:gd name="connsiteX903" fmla="*/ 264694 w 1422394"/>
                <a:gd name="connsiteY903" fmla="*/ 78762 h 434793"/>
                <a:gd name="connsiteX904" fmla="*/ 264756 w 1422394"/>
                <a:gd name="connsiteY904" fmla="*/ 142211 h 434793"/>
                <a:gd name="connsiteX905" fmla="*/ 272520 w 1422394"/>
                <a:gd name="connsiteY905" fmla="*/ 143795 h 434793"/>
                <a:gd name="connsiteX906" fmla="*/ 276216 w 1422394"/>
                <a:gd name="connsiteY906" fmla="*/ 140441 h 434793"/>
                <a:gd name="connsiteX907" fmla="*/ 278762 w 1422394"/>
                <a:gd name="connsiteY907" fmla="*/ 141093 h 434793"/>
                <a:gd name="connsiteX908" fmla="*/ 276588 w 1422394"/>
                <a:gd name="connsiteY908" fmla="*/ 145285 h 434793"/>
                <a:gd name="connsiteX909" fmla="*/ 284321 w 1422394"/>
                <a:gd name="connsiteY909" fmla="*/ 149727 h 434793"/>
                <a:gd name="connsiteX910" fmla="*/ 285874 w 1422394"/>
                <a:gd name="connsiteY910" fmla="*/ 150969 h 434793"/>
                <a:gd name="connsiteX911" fmla="*/ 288545 w 1422394"/>
                <a:gd name="connsiteY911" fmla="*/ 148298 h 434793"/>
                <a:gd name="connsiteX912" fmla="*/ 288545 w 1422394"/>
                <a:gd name="connsiteY912" fmla="*/ 147987 h 434793"/>
                <a:gd name="connsiteX913" fmla="*/ 293328 w 1422394"/>
                <a:gd name="connsiteY913" fmla="*/ 143546 h 434793"/>
                <a:gd name="connsiteX914" fmla="*/ 301993 w 1422394"/>
                <a:gd name="connsiteY914" fmla="*/ 134882 h 434793"/>
                <a:gd name="connsiteX915" fmla="*/ 301340 w 1422394"/>
                <a:gd name="connsiteY915" fmla="*/ 134882 h 434793"/>
                <a:gd name="connsiteX916" fmla="*/ 297396 w 1422394"/>
                <a:gd name="connsiteY916" fmla="*/ 136465 h 434793"/>
                <a:gd name="connsiteX917" fmla="*/ 303608 w 1422394"/>
                <a:gd name="connsiteY917" fmla="*/ 132086 h 434793"/>
                <a:gd name="connsiteX918" fmla="*/ 304632 w 1422394"/>
                <a:gd name="connsiteY918" fmla="*/ 132490 h 434793"/>
                <a:gd name="connsiteX919" fmla="*/ 305719 w 1422394"/>
                <a:gd name="connsiteY919" fmla="*/ 131372 h 434793"/>
                <a:gd name="connsiteX920" fmla="*/ 264942 w 1422394"/>
                <a:gd name="connsiteY920" fmla="*/ 114446 h 434793"/>
                <a:gd name="connsiteX921" fmla="*/ 260874 w 1422394"/>
                <a:gd name="connsiteY921" fmla="*/ 149789 h 434793"/>
                <a:gd name="connsiteX922" fmla="*/ 251557 w 1422394"/>
                <a:gd name="connsiteY922" fmla="*/ 151217 h 434793"/>
                <a:gd name="connsiteX923" fmla="*/ 251091 w 1422394"/>
                <a:gd name="connsiteY923" fmla="*/ 152335 h 434793"/>
                <a:gd name="connsiteX924" fmla="*/ 254507 w 1422394"/>
                <a:gd name="connsiteY924" fmla="*/ 153267 h 434793"/>
                <a:gd name="connsiteX925" fmla="*/ 252178 w 1422394"/>
                <a:gd name="connsiteY925" fmla="*/ 154851 h 434793"/>
                <a:gd name="connsiteX926" fmla="*/ 254383 w 1422394"/>
                <a:gd name="connsiteY926" fmla="*/ 156652 h 434793"/>
                <a:gd name="connsiteX927" fmla="*/ 252271 w 1422394"/>
                <a:gd name="connsiteY927" fmla="*/ 160690 h 434793"/>
                <a:gd name="connsiteX928" fmla="*/ 243730 w 1422394"/>
                <a:gd name="connsiteY928" fmla="*/ 163795 h 434793"/>
                <a:gd name="connsiteX929" fmla="*/ 241525 w 1422394"/>
                <a:gd name="connsiteY929" fmla="*/ 167491 h 434793"/>
                <a:gd name="connsiteX930" fmla="*/ 235035 w 1422394"/>
                <a:gd name="connsiteY930" fmla="*/ 172677 h 434793"/>
                <a:gd name="connsiteX931" fmla="*/ 238327 w 1422394"/>
                <a:gd name="connsiteY931" fmla="*/ 171373 h 434793"/>
                <a:gd name="connsiteX932" fmla="*/ 242768 w 1422394"/>
                <a:gd name="connsiteY932" fmla="*/ 169199 h 434793"/>
                <a:gd name="connsiteX933" fmla="*/ 243513 w 1422394"/>
                <a:gd name="connsiteY933" fmla="*/ 172709 h 434793"/>
                <a:gd name="connsiteX934" fmla="*/ 238109 w 1422394"/>
                <a:gd name="connsiteY934" fmla="*/ 176435 h 434793"/>
                <a:gd name="connsiteX935" fmla="*/ 235345 w 1422394"/>
                <a:gd name="connsiteY935" fmla="*/ 176249 h 434793"/>
                <a:gd name="connsiteX936" fmla="*/ 240314 w 1422394"/>
                <a:gd name="connsiteY936" fmla="*/ 178485 h 434793"/>
                <a:gd name="connsiteX937" fmla="*/ 236898 w 1422394"/>
                <a:gd name="connsiteY937" fmla="*/ 181063 h 434793"/>
                <a:gd name="connsiteX938" fmla="*/ 237705 w 1422394"/>
                <a:gd name="connsiteY938" fmla="*/ 182398 h 434793"/>
                <a:gd name="connsiteX939" fmla="*/ 241277 w 1422394"/>
                <a:gd name="connsiteY939" fmla="*/ 182678 h 434793"/>
                <a:gd name="connsiteX940" fmla="*/ 235066 w 1422394"/>
                <a:gd name="connsiteY940" fmla="*/ 194448 h 434793"/>
                <a:gd name="connsiteX941" fmla="*/ 232426 w 1422394"/>
                <a:gd name="connsiteY941" fmla="*/ 195038 h 434793"/>
                <a:gd name="connsiteX942" fmla="*/ 236525 w 1422394"/>
                <a:gd name="connsiteY942" fmla="*/ 201405 h 434793"/>
                <a:gd name="connsiteX943" fmla="*/ 240066 w 1422394"/>
                <a:gd name="connsiteY943" fmla="*/ 197026 h 434793"/>
                <a:gd name="connsiteX944" fmla="*/ 241153 w 1422394"/>
                <a:gd name="connsiteY944" fmla="*/ 195473 h 434793"/>
                <a:gd name="connsiteX945" fmla="*/ 242923 w 1422394"/>
                <a:gd name="connsiteY945" fmla="*/ 194324 h 434793"/>
                <a:gd name="connsiteX946" fmla="*/ 246432 w 1422394"/>
                <a:gd name="connsiteY946" fmla="*/ 189634 h 434793"/>
                <a:gd name="connsiteX947" fmla="*/ 245935 w 1422394"/>
                <a:gd name="connsiteY947" fmla="*/ 186963 h 434793"/>
                <a:gd name="connsiteX948" fmla="*/ 247550 w 1422394"/>
                <a:gd name="connsiteY948" fmla="*/ 185659 h 434793"/>
                <a:gd name="connsiteX949" fmla="*/ 250035 w 1422394"/>
                <a:gd name="connsiteY949" fmla="*/ 186280 h 434793"/>
                <a:gd name="connsiteX950" fmla="*/ 254290 w 1422394"/>
                <a:gd name="connsiteY950" fmla="*/ 187181 h 434793"/>
                <a:gd name="connsiteX951" fmla="*/ 257395 w 1422394"/>
                <a:gd name="connsiteY951" fmla="*/ 188361 h 434793"/>
                <a:gd name="connsiteX952" fmla="*/ 257395 w 1422394"/>
                <a:gd name="connsiteY952" fmla="*/ 190659 h 434793"/>
                <a:gd name="connsiteX953" fmla="*/ 258482 w 1422394"/>
                <a:gd name="connsiteY953" fmla="*/ 190659 h 434793"/>
                <a:gd name="connsiteX954" fmla="*/ 255687 w 1422394"/>
                <a:gd name="connsiteY954" fmla="*/ 194914 h 434793"/>
                <a:gd name="connsiteX955" fmla="*/ 251308 w 1422394"/>
                <a:gd name="connsiteY955" fmla="*/ 203330 h 434793"/>
                <a:gd name="connsiteX956" fmla="*/ 246619 w 1422394"/>
                <a:gd name="connsiteY956" fmla="*/ 203330 h 434793"/>
                <a:gd name="connsiteX957" fmla="*/ 243855 w 1422394"/>
                <a:gd name="connsiteY957" fmla="*/ 204076 h 434793"/>
                <a:gd name="connsiteX958" fmla="*/ 239941 w 1422394"/>
                <a:gd name="connsiteY958" fmla="*/ 204914 h 434793"/>
                <a:gd name="connsiteX959" fmla="*/ 260780 w 1422394"/>
                <a:gd name="connsiteY959" fmla="*/ 212772 h 434793"/>
                <a:gd name="connsiteX960" fmla="*/ 265812 w 1422394"/>
                <a:gd name="connsiteY960" fmla="*/ 212337 h 434793"/>
                <a:gd name="connsiteX961" fmla="*/ 267489 w 1422394"/>
                <a:gd name="connsiteY961" fmla="*/ 207771 h 434793"/>
                <a:gd name="connsiteX962" fmla="*/ 267924 w 1422394"/>
                <a:gd name="connsiteY962" fmla="*/ 204883 h 434793"/>
                <a:gd name="connsiteX963" fmla="*/ 271930 w 1422394"/>
                <a:gd name="connsiteY963" fmla="*/ 201094 h 434793"/>
                <a:gd name="connsiteX964" fmla="*/ 274756 w 1422394"/>
                <a:gd name="connsiteY964" fmla="*/ 201498 h 434793"/>
                <a:gd name="connsiteX965" fmla="*/ 278887 w 1422394"/>
                <a:gd name="connsiteY965" fmla="*/ 202461 h 434793"/>
                <a:gd name="connsiteX966" fmla="*/ 275781 w 1422394"/>
                <a:gd name="connsiteY966" fmla="*/ 204417 h 434793"/>
                <a:gd name="connsiteX967" fmla="*/ 278887 w 1422394"/>
                <a:gd name="connsiteY967" fmla="*/ 205038 h 434793"/>
                <a:gd name="connsiteX968" fmla="*/ 279756 w 1422394"/>
                <a:gd name="connsiteY968" fmla="*/ 200846 h 434793"/>
                <a:gd name="connsiteX969" fmla="*/ 280253 w 1422394"/>
                <a:gd name="connsiteY969" fmla="*/ 199541 h 434793"/>
                <a:gd name="connsiteX970" fmla="*/ 281992 w 1422394"/>
                <a:gd name="connsiteY970" fmla="*/ 194945 h 434793"/>
                <a:gd name="connsiteX971" fmla="*/ 278452 w 1422394"/>
                <a:gd name="connsiteY971" fmla="*/ 194603 h 434793"/>
                <a:gd name="connsiteX972" fmla="*/ 276029 w 1422394"/>
                <a:gd name="connsiteY972" fmla="*/ 191032 h 434793"/>
                <a:gd name="connsiteX973" fmla="*/ 279787 w 1422394"/>
                <a:gd name="connsiteY973" fmla="*/ 193579 h 434793"/>
                <a:gd name="connsiteX974" fmla="*/ 282893 w 1422394"/>
                <a:gd name="connsiteY974" fmla="*/ 190783 h 434793"/>
                <a:gd name="connsiteX975" fmla="*/ 279787 w 1422394"/>
                <a:gd name="connsiteY975" fmla="*/ 187926 h 434793"/>
                <a:gd name="connsiteX976" fmla="*/ 281806 w 1422394"/>
                <a:gd name="connsiteY976" fmla="*/ 187119 h 434793"/>
                <a:gd name="connsiteX977" fmla="*/ 280501 w 1422394"/>
                <a:gd name="connsiteY977" fmla="*/ 184013 h 434793"/>
                <a:gd name="connsiteX978" fmla="*/ 276309 w 1422394"/>
                <a:gd name="connsiteY978" fmla="*/ 178050 h 434793"/>
                <a:gd name="connsiteX979" fmla="*/ 273638 w 1422394"/>
                <a:gd name="connsiteY979" fmla="*/ 179789 h 434793"/>
                <a:gd name="connsiteX980" fmla="*/ 272458 w 1422394"/>
                <a:gd name="connsiteY980" fmla="*/ 178889 h 434793"/>
                <a:gd name="connsiteX981" fmla="*/ 275563 w 1422394"/>
                <a:gd name="connsiteY981" fmla="*/ 175317 h 434793"/>
                <a:gd name="connsiteX982" fmla="*/ 278421 w 1422394"/>
                <a:gd name="connsiteY982" fmla="*/ 172491 h 434793"/>
                <a:gd name="connsiteX983" fmla="*/ 276464 w 1422394"/>
                <a:gd name="connsiteY983" fmla="*/ 168392 h 434793"/>
                <a:gd name="connsiteX984" fmla="*/ 276281 w 1422394"/>
                <a:gd name="connsiteY984" fmla="*/ 165280 h 434793"/>
                <a:gd name="connsiteX985" fmla="*/ 274166 w 1422394"/>
                <a:gd name="connsiteY985" fmla="*/ 164820 h 434793"/>
                <a:gd name="connsiteX986" fmla="*/ 271557 w 1422394"/>
                <a:gd name="connsiteY986" fmla="*/ 161404 h 434793"/>
                <a:gd name="connsiteX987" fmla="*/ 268917 w 1422394"/>
                <a:gd name="connsiteY987" fmla="*/ 159603 h 434793"/>
                <a:gd name="connsiteX988" fmla="*/ 264259 w 1422394"/>
                <a:gd name="connsiteY988" fmla="*/ 157522 h 434793"/>
                <a:gd name="connsiteX989" fmla="*/ 258420 w 1422394"/>
                <a:gd name="connsiteY989" fmla="*/ 154106 h 434793"/>
                <a:gd name="connsiteX990" fmla="*/ 256308 w 1422394"/>
                <a:gd name="connsiteY990" fmla="*/ 151994 h 434793"/>
                <a:gd name="connsiteX991" fmla="*/ 260749 w 1422394"/>
                <a:gd name="connsiteY991" fmla="*/ 151714 h 434793"/>
                <a:gd name="connsiteX992" fmla="*/ 261340 w 1422394"/>
                <a:gd name="connsiteY992" fmla="*/ 149416 h 434793"/>
                <a:gd name="connsiteX993" fmla="*/ 140684 w 1422394"/>
                <a:gd name="connsiteY993" fmla="*/ 55780 h 434793"/>
                <a:gd name="connsiteX994" fmla="*/ 160405 w 1422394"/>
                <a:gd name="connsiteY994" fmla="*/ 75501 h 434793"/>
                <a:gd name="connsiteX995" fmla="*/ 256992 w 1422394"/>
                <a:gd name="connsiteY995" fmla="*/ 35438 h 434793"/>
                <a:gd name="connsiteX996" fmla="*/ 256992 w 1422394"/>
                <a:gd name="connsiteY996" fmla="*/ 7642 h 434793"/>
                <a:gd name="connsiteX997" fmla="*/ 140591 w 1422394"/>
                <a:gd name="connsiteY997" fmla="*/ 55780 h 434793"/>
                <a:gd name="connsiteX998" fmla="*/ 86956 w 1422394"/>
                <a:gd name="connsiteY998" fmla="*/ 177553 h 434793"/>
                <a:gd name="connsiteX999" fmla="*/ 114752 w 1422394"/>
                <a:gd name="connsiteY999" fmla="*/ 177553 h 434793"/>
                <a:gd name="connsiteX1000" fmla="*/ 154815 w 1422394"/>
                <a:gd name="connsiteY1000" fmla="*/ 80998 h 434793"/>
                <a:gd name="connsiteX1001" fmla="*/ 134970 w 1422394"/>
                <a:gd name="connsiteY1001" fmla="*/ 61277 h 434793"/>
                <a:gd name="connsiteX1002" fmla="*/ 86956 w 1422394"/>
                <a:gd name="connsiteY1002" fmla="*/ 177553 h 434793"/>
                <a:gd name="connsiteX1003" fmla="*/ 693337 w 1422394"/>
                <a:gd name="connsiteY1003" fmla="*/ 25376 h 434793"/>
                <a:gd name="connsiteX1004" fmla="*/ 730140 w 1422394"/>
                <a:gd name="connsiteY1004" fmla="*/ 25376 h 434793"/>
                <a:gd name="connsiteX1005" fmla="*/ 730140 w 1422394"/>
                <a:gd name="connsiteY1005" fmla="*/ 142739 h 434793"/>
                <a:gd name="connsiteX1006" fmla="*/ 710822 w 1422394"/>
                <a:gd name="connsiteY1006" fmla="*/ 189821 h 434793"/>
                <a:gd name="connsiteX1007" fmla="*/ 661908 w 1422394"/>
                <a:gd name="connsiteY1007" fmla="*/ 205815 h 434793"/>
                <a:gd name="connsiteX1008" fmla="*/ 612776 w 1422394"/>
                <a:gd name="connsiteY1008" fmla="*/ 189821 h 434793"/>
                <a:gd name="connsiteX1009" fmla="*/ 593583 w 1422394"/>
                <a:gd name="connsiteY1009" fmla="*/ 142739 h 434793"/>
                <a:gd name="connsiteX1010" fmla="*/ 593583 w 1422394"/>
                <a:gd name="connsiteY1010" fmla="*/ 25376 h 434793"/>
                <a:gd name="connsiteX1011" fmla="*/ 630386 w 1422394"/>
                <a:gd name="connsiteY1011" fmla="*/ 25376 h 434793"/>
                <a:gd name="connsiteX1012" fmla="*/ 630386 w 1422394"/>
                <a:gd name="connsiteY1012" fmla="*/ 142739 h 434793"/>
                <a:gd name="connsiteX1013" fmla="*/ 638740 w 1422394"/>
                <a:gd name="connsiteY1013" fmla="*/ 168298 h 434793"/>
                <a:gd name="connsiteX1014" fmla="*/ 685014 w 1422394"/>
                <a:gd name="connsiteY1014" fmla="*/ 168298 h 434793"/>
                <a:gd name="connsiteX1015" fmla="*/ 693337 w 1422394"/>
                <a:gd name="connsiteY1015" fmla="*/ 142739 h 434793"/>
                <a:gd name="connsiteX1016" fmla="*/ 811601 w 1422394"/>
                <a:gd name="connsiteY1016" fmla="*/ 97272 h 434793"/>
                <a:gd name="connsiteX1017" fmla="*/ 789240 w 1422394"/>
                <a:gd name="connsiteY1017" fmla="*/ 109974 h 434793"/>
                <a:gd name="connsiteX1018" fmla="*/ 789240 w 1422394"/>
                <a:gd name="connsiteY1018" fmla="*/ 203361 h 434793"/>
                <a:gd name="connsiteX1019" fmla="*/ 753898 w 1422394"/>
                <a:gd name="connsiteY1019" fmla="*/ 203361 h 434793"/>
                <a:gd name="connsiteX1020" fmla="*/ 753898 w 1422394"/>
                <a:gd name="connsiteY1020" fmla="*/ 71091 h 434793"/>
                <a:gd name="connsiteX1021" fmla="*/ 787159 w 1422394"/>
                <a:gd name="connsiteY1021" fmla="*/ 71091 h 434793"/>
                <a:gd name="connsiteX1022" fmla="*/ 788371 w 1422394"/>
                <a:gd name="connsiteY1022" fmla="*/ 86247 h 434793"/>
                <a:gd name="connsiteX1023" fmla="*/ 826415 w 1422394"/>
                <a:gd name="connsiteY1023" fmla="*/ 68638 h 434793"/>
                <a:gd name="connsiteX1024" fmla="*/ 856726 w 1422394"/>
                <a:gd name="connsiteY1024" fmla="*/ 79911 h 434793"/>
                <a:gd name="connsiteX1025" fmla="*/ 868217 w 1422394"/>
                <a:gd name="connsiteY1025" fmla="*/ 119136 h 434793"/>
                <a:gd name="connsiteX1026" fmla="*/ 868217 w 1422394"/>
                <a:gd name="connsiteY1026" fmla="*/ 203361 h 434793"/>
                <a:gd name="connsiteX1027" fmla="*/ 832626 w 1422394"/>
                <a:gd name="connsiteY1027" fmla="*/ 203361 h 434793"/>
                <a:gd name="connsiteX1028" fmla="*/ 832626 w 1422394"/>
                <a:gd name="connsiteY1028" fmla="*/ 119012 h 434793"/>
                <a:gd name="connsiteX1029" fmla="*/ 827192 w 1422394"/>
                <a:gd name="connsiteY1029" fmla="*/ 101775 h 434793"/>
                <a:gd name="connsiteX1030" fmla="*/ 811601 w 1422394"/>
                <a:gd name="connsiteY1030" fmla="*/ 97272 h 434793"/>
                <a:gd name="connsiteX1031" fmla="*/ 891230 w 1422394"/>
                <a:gd name="connsiteY1031" fmla="*/ 36867 h 434793"/>
                <a:gd name="connsiteX1032" fmla="*/ 896634 w 1422394"/>
                <a:gd name="connsiteY1032" fmla="*/ 23823 h 434793"/>
                <a:gd name="connsiteX1033" fmla="*/ 925486 w 1422394"/>
                <a:gd name="connsiteY1033" fmla="*/ 23823 h 434793"/>
                <a:gd name="connsiteX1034" fmla="*/ 925486 w 1422394"/>
                <a:gd name="connsiteY1034" fmla="*/ 49973 h 434793"/>
                <a:gd name="connsiteX1035" fmla="*/ 896634 w 1422394"/>
                <a:gd name="connsiteY1035" fmla="*/ 49973 h 434793"/>
                <a:gd name="connsiteX1036" fmla="*/ 891230 w 1422394"/>
                <a:gd name="connsiteY1036" fmla="*/ 36867 h 434793"/>
                <a:gd name="connsiteX1037" fmla="*/ 928902 w 1422394"/>
                <a:gd name="connsiteY1037" fmla="*/ 71029 h 434793"/>
                <a:gd name="connsiteX1038" fmla="*/ 928902 w 1422394"/>
                <a:gd name="connsiteY1038" fmla="*/ 203299 h 434793"/>
                <a:gd name="connsiteX1039" fmla="*/ 893435 w 1422394"/>
                <a:gd name="connsiteY1039" fmla="*/ 203299 h 434793"/>
                <a:gd name="connsiteX1040" fmla="*/ 893435 w 1422394"/>
                <a:gd name="connsiteY1040" fmla="*/ 71091 h 434793"/>
                <a:gd name="connsiteX1041" fmla="*/ 1020861 w 1422394"/>
                <a:gd name="connsiteY1041" fmla="*/ 202461 h 434793"/>
                <a:gd name="connsiteX1042" fmla="*/ 999618 w 1422394"/>
                <a:gd name="connsiteY1042" fmla="*/ 205753 h 434793"/>
                <a:gd name="connsiteX1043" fmla="*/ 971978 w 1422394"/>
                <a:gd name="connsiteY1043" fmla="*/ 196715 h 434793"/>
                <a:gd name="connsiteX1044" fmla="*/ 961698 w 1422394"/>
                <a:gd name="connsiteY1044" fmla="*/ 166684 h 434793"/>
                <a:gd name="connsiteX1045" fmla="*/ 961698 w 1422394"/>
                <a:gd name="connsiteY1045" fmla="*/ 96899 h 434793"/>
                <a:gd name="connsiteX1046" fmla="*/ 942256 w 1422394"/>
                <a:gd name="connsiteY1046" fmla="*/ 96899 h 434793"/>
                <a:gd name="connsiteX1047" fmla="*/ 942256 w 1422394"/>
                <a:gd name="connsiteY1047" fmla="*/ 71091 h 434793"/>
                <a:gd name="connsiteX1048" fmla="*/ 961698 w 1422394"/>
                <a:gd name="connsiteY1048" fmla="*/ 71091 h 434793"/>
                <a:gd name="connsiteX1049" fmla="*/ 961698 w 1422394"/>
                <a:gd name="connsiteY1049" fmla="*/ 38451 h 434793"/>
                <a:gd name="connsiteX1050" fmla="*/ 997040 w 1422394"/>
                <a:gd name="connsiteY1050" fmla="*/ 38451 h 434793"/>
                <a:gd name="connsiteX1051" fmla="*/ 997040 w 1422394"/>
                <a:gd name="connsiteY1051" fmla="*/ 71091 h 434793"/>
                <a:gd name="connsiteX1052" fmla="*/ 1019525 w 1422394"/>
                <a:gd name="connsiteY1052" fmla="*/ 71091 h 434793"/>
                <a:gd name="connsiteX1053" fmla="*/ 1019525 w 1422394"/>
                <a:gd name="connsiteY1053" fmla="*/ 96899 h 434793"/>
                <a:gd name="connsiteX1054" fmla="*/ 997040 w 1422394"/>
                <a:gd name="connsiteY1054" fmla="*/ 96899 h 434793"/>
                <a:gd name="connsiteX1055" fmla="*/ 997040 w 1422394"/>
                <a:gd name="connsiteY1055" fmla="*/ 163019 h 434793"/>
                <a:gd name="connsiteX1056" fmla="*/ 1000456 w 1422394"/>
                <a:gd name="connsiteY1056" fmla="*/ 174044 h 434793"/>
                <a:gd name="connsiteX1057" fmla="*/ 1010612 w 1422394"/>
                <a:gd name="connsiteY1057" fmla="*/ 176715 h 434793"/>
                <a:gd name="connsiteX1058" fmla="*/ 1016420 w 1422394"/>
                <a:gd name="connsiteY1058" fmla="*/ 176404 h 434793"/>
                <a:gd name="connsiteX1059" fmla="*/ 1020861 w 1422394"/>
                <a:gd name="connsiteY1059" fmla="*/ 175752 h 434793"/>
                <a:gd name="connsiteX1060" fmla="*/ 1148566 w 1422394"/>
                <a:gd name="connsiteY1060" fmla="*/ 181808 h 434793"/>
                <a:gd name="connsiteX1061" fmla="*/ 1129248 w 1422394"/>
                <a:gd name="connsiteY1061" fmla="*/ 198299 h 434793"/>
                <a:gd name="connsiteX1062" fmla="*/ 1096949 w 1422394"/>
                <a:gd name="connsiteY1062" fmla="*/ 205753 h 434793"/>
                <a:gd name="connsiteX1063" fmla="*/ 1048687 w 1422394"/>
                <a:gd name="connsiteY1063" fmla="*/ 187119 h 434793"/>
                <a:gd name="connsiteX1064" fmla="*/ 1031327 w 1422394"/>
                <a:gd name="connsiteY1064" fmla="*/ 141838 h 434793"/>
                <a:gd name="connsiteX1065" fmla="*/ 1031327 w 1422394"/>
                <a:gd name="connsiteY1065" fmla="*/ 137055 h 434793"/>
                <a:gd name="connsiteX1066" fmla="*/ 1048004 w 1422394"/>
                <a:gd name="connsiteY1066" fmla="*/ 87893 h 434793"/>
                <a:gd name="connsiteX1067" fmla="*/ 1093036 w 1422394"/>
                <a:gd name="connsiteY1067" fmla="*/ 68700 h 434793"/>
                <a:gd name="connsiteX1068" fmla="*/ 1136516 w 1422394"/>
                <a:gd name="connsiteY1068" fmla="*/ 86557 h 434793"/>
                <a:gd name="connsiteX1069" fmla="*/ 1151423 w 1422394"/>
                <a:gd name="connsiteY1069" fmla="*/ 133763 h 434793"/>
                <a:gd name="connsiteX1070" fmla="*/ 1151423 w 1422394"/>
                <a:gd name="connsiteY1070" fmla="*/ 148795 h 434793"/>
                <a:gd name="connsiteX1071" fmla="*/ 1067135 w 1422394"/>
                <a:gd name="connsiteY1071" fmla="*/ 148795 h 434793"/>
                <a:gd name="connsiteX1072" fmla="*/ 1077291 w 1422394"/>
                <a:gd name="connsiteY1072" fmla="*/ 169510 h 434793"/>
                <a:gd name="connsiteX1073" fmla="*/ 1099030 w 1422394"/>
                <a:gd name="connsiteY1073" fmla="*/ 177398 h 434793"/>
                <a:gd name="connsiteX1074" fmla="*/ 1130957 w 1422394"/>
                <a:gd name="connsiteY1074" fmla="*/ 162615 h 434793"/>
                <a:gd name="connsiteX1075" fmla="*/ 1092819 w 1422394"/>
                <a:gd name="connsiteY1075" fmla="*/ 97086 h 434793"/>
                <a:gd name="connsiteX1076" fmla="*/ 1075458 w 1422394"/>
                <a:gd name="connsiteY1076" fmla="*/ 104663 h 434793"/>
                <a:gd name="connsiteX1077" fmla="*/ 1067508 w 1422394"/>
                <a:gd name="connsiteY1077" fmla="*/ 124446 h 434793"/>
                <a:gd name="connsiteX1078" fmla="*/ 1116639 w 1422394"/>
                <a:gd name="connsiteY1078" fmla="*/ 124446 h 434793"/>
                <a:gd name="connsiteX1079" fmla="*/ 1116639 w 1422394"/>
                <a:gd name="connsiteY1079" fmla="*/ 121776 h 434793"/>
                <a:gd name="connsiteX1080" fmla="*/ 1110708 w 1422394"/>
                <a:gd name="connsiteY1080" fmla="*/ 104104 h 434793"/>
                <a:gd name="connsiteX1081" fmla="*/ 1092819 w 1422394"/>
                <a:gd name="connsiteY1081" fmla="*/ 97148 h 434793"/>
                <a:gd name="connsiteX1082" fmla="*/ 1249903 w 1422394"/>
                <a:gd name="connsiteY1082" fmla="*/ 203361 h 434793"/>
                <a:gd name="connsiteX1083" fmla="*/ 1248195 w 1422394"/>
                <a:gd name="connsiteY1083" fmla="*/ 189324 h 434793"/>
                <a:gd name="connsiteX1084" fmla="*/ 1233723 w 1422394"/>
                <a:gd name="connsiteY1084" fmla="*/ 201436 h 434793"/>
                <a:gd name="connsiteX1085" fmla="*/ 1214344 w 1422394"/>
                <a:gd name="connsiteY1085" fmla="*/ 205815 h 434793"/>
                <a:gd name="connsiteX1086" fmla="*/ 1176206 w 1422394"/>
                <a:gd name="connsiteY1086" fmla="*/ 186746 h 434793"/>
                <a:gd name="connsiteX1087" fmla="*/ 1162634 w 1422394"/>
                <a:gd name="connsiteY1087" fmla="*/ 138826 h 434793"/>
                <a:gd name="connsiteX1088" fmla="*/ 1162634 w 1422394"/>
                <a:gd name="connsiteY1088" fmla="*/ 136248 h 434793"/>
                <a:gd name="connsiteX1089" fmla="*/ 1176206 w 1422394"/>
                <a:gd name="connsiteY1089" fmla="*/ 87365 h 434793"/>
                <a:gd name="connsiteX1090" fmla="*/ 1214592 w 1422394"/>
                <a:gd name="connsiteY1090" fmla="*/ 68731 h 434793"/>
                <a:gd name="connsiteX1091" fmla="*/ 1246270 w 1422394"/>
                <a:gd name="connsiteY1091" fmla="*/ 82831 h 434793"/>
                <a:gd name="connsiteX1092" fmla="*/ 1246270 w 1422394"/>
                <a:gd name="connsiteY1092" fmla="*/ 15593 h 434793"/>
                <a:gd name="connsiteX1093" fmla="*/ 1281736 w 1422394"/>
                <a:gd name="connsiteY1093" fmla="*/ 15593 h 434793"/>
                <a:gd name="connsiteX1094" fmla="*/ 1281736 w 1422394"/>
                <a:gd name="connsiteY1094" fmla="*/ 203361 h 434793"/>
                <a:gd name="connsiteX1095" fmla="*/ 1197977 w 1422394"/>
                <a:gd name="connsiteY1095" fmla="*/ 138733 h 434793"/>
                <a:gd name="connsiteX1096" fmla="*/ 1203629 w 1422394"/>
                <a:gd name="connsiteY1096" fmla="*/ 165814 h 434793"/>
                <a:gd name="connsiteX1097" fmla="*/ 1223164 w 1422394"/>
                <a:gd name="connsiteY1097" fmla="*/ 176994 h 434793"/>
                <a:gd name="connsiteX1098" fmla="*/ 1246270 w 1422394"/>
                <a:gd name="connsiteY1098" fmla="*/ 163298 h 434793"/>
                <a:gd name="connsiteX1099" fmla="*/ 1246270 w 1422394"/>
                <a:gd name="connsiteY1099" fmla="*/ 110937 h 434793"/>
                <a:gd name="connsiteX1100" fmla="*/ 1223412 w 1422394"/>
                <a:gd name="connsiteY1100" fmla="*/ 97272 h 434793"/>
                <a:gd name="connsiteX1101" fmla="*/ 1203784 w 1422394"/>
                <a:gd name="connsiteY1101" fmla="*/ 108577 h 434793"/>
                <a:gd name="connsiteX1102" fmla="*/ 1197977 w 1422394"/>
                <a:gd name="connsiteY1102" fmla="*/ 136248 h 434793"/>
                <a:gd name="connsiteX1103" fmla="*/ 740171 w 1422394"/>
                <a:gd name="connsiteY1103" fmla="*/ 238114 h 434793"/>
                <a:gd name="connsiteX1104" fmla="*/ 740171 w 1422394"/>
                <a:gd name="connsiteY1104" fmla="*/ 416099 h 434793"/>
                <a:gd name="connsiteX1105" fmla="*/ 703493 w 1422394"/>
                <a:gd name="connsiteY1105" fmla="*/ 416099 h 434793"/>
                <a:gd name="connsiteX1106" fmla="*/ 632063 w 1422394"/>
                <a:gd name="connsiteY1106" fmla="*/ 298861 h 434793"/>
                <a:gd name="connsiteX1107" fmla="*/ 632063 w 1422394"/>
                <a:gd name="connsiteY1107" fmla="*/ 416099 h 434793"/>
                <a:gd name="connsiteX1108" fmla="*/ 595292 w 1422394"/>
                <a:gd name="connsiteY1108" fmla="*/ 416099 h 434793"/>
                <a:gd name="connsiteX1109" fmla="*/ 595292 w 1422394"/>
                <a:gd name="connsiteY1109" fmla="*/ 238114 h 434793"/>
                <a:gd name="connsiteX1110" fmla="*/ 632094 w 1422394"/>
                <a:gd name="connsiteY1110" fmla="*/ 238114 h 434793"/>
                <a:gd name="connsiteX1111" fmla="*/ 703524 w 1422394"/>
                <a:gd name="connsiteY1111" fmla="*/ 355477 h 434793"/>
                <a:gd name="connsiteX1112" fmla="*/ 703524 w 1422394"/>
                <a:gd name="connsiteY1112" fmla="*/ 238114 h 434793"/>
                <a:gd name="connsiteX1113" fmla="*/ 843279 w 1422394"/>
                <a:gd name="connsiteY1113" fmla="*/ 416099 h 434793"/>
                <a:gd name="connsiteX1114" fmla="*/ 839738 w 1422394"/>
                <a:gd name="connsiteY1114" fmla="*/ 404267 h 434793"/>
                <a:gd name="connsiteX1115" fmla="*/ 826353 w 1422394"/>
                <a:gd name="connsiteY1115" fmla="*/ 414329 h 434793"/>
                <a:gd name="connsiteX1116" fmla="*/ 806352 w 1422394"/>
                <a:gd name="connsiteY1116" fmla="*/ 418553 h 434793"/>
                <a:gd name="connsiteX1117" fmla="*/ 774426 w 1422394"/>
                <a:gd name="connsiteY1117" fmla="*/ 407373 h 434793"/>
                <a:gd name="connsiteX1118" fmla="*/ 761476 w 1422394"/>
                <a:gd name="connsiteY1118" fmla="*/ 378956 h 434793"/>
                <a:gd name="connsiteX1119" fmla="*/ 777004 w 1422394"/>
                <a:gd name="connsiteY1119" fmla="*/ 346750 h 434793"/>
                <a:gd name="connsiteX1120" fmla="*/ 822595 w 1422394"/>
                <a:gd name="connsiteY1120" fmla="*/ 335290 h 434793"/>
                <a:gd name="connsiteX1121" fmla="*/ 838372 w 1422394"/>
                <a:gd name="connsiteY1121" fmla="*/ 335290 h 434793"/>
                <a:gd name="connsiteX1122" fmla="*/ 838372 w 1422394"/>
                <a:gd name="connsiteY1122" fmla="*/ 327588 h 434793"/>
                <a:gd name="connsiteX1123" fmla="*/ 833682 w 1422394"/>
                <a:gd name="connsiteY1123" fmla="*/ 312991 h 434793"/>
                <a:gd name="connsiteX1124" fmla="*/ 818806 w 1422394"/>
                <a:gd name="connsiteY1124" fmla="*/ 307556 h 434793"/>
                <a:gd name="connsiteX1125" fmla="*/ 799862 w 1422394"/>
                <a:gd name="connsiteY1125" fmla="*/ 323457 h 434793"/>
                <a:gd name="connsiteX1126" fmla="*/ 764426 w 1422394"/>
                <a:gd name="connsiteY1126" fmla="*/ 323457 h 434793"/>
                <a:gd name="connsiteX1127" fmla="*/ 779706 w 1422394"/>
                <a:gd name="connsiteY1127" fmla="*/ 293798 h 434793"/>
                <a:gd name="connsiteX1128" fmla="*/ 820670 w 1422394"/>
                <a:gd name="connsiteY1128" fmla="*/ 281376 h 434793"/>
                <a:gd name="connsiteX1129" fmla="*/ 858590 w 1422394"/>
                <a:gd name="connsiteY1129" fmla="*/ 292991 h 434793"/>
                <a:gd name="connsiteX1130" fmla="*/ 873683 w 1422394"/>
                <a:gd name="connsiteY1130" fmla="*/ 327836 h 434793"/>
                <a:gd name="connsiteX1131" fmla="*/ 873683 w 1422394"/>
                <a:gd name="connsiteY1131" fmla="*/ 383738 h 434793"/>
                <a:gd name="connsiteX1132" fmla="*/ 875019 w 1422394"/>
                <a:gd name="connsiteY1132" fmla="*/ 401969 h 434793"/>
                <a:gd name="connsiteX1133" fmla="*/ 878932 w 1422394"/>
                <a:gd name="connsiteY1133" fmla="*/ 413956 h 434793"/>
                <a:gd name="connsiteX1134" fmla="*/ 878932 w 1422394"/>
                <a:gd name="connsiteY1134" fmla="*/ 416006 h 434793"/>
                <a:gd name="connsiteX1135" fmla="*/ 814055 w 1422394"/>
                <a:gd name="connsiteY1135" fmla="*/ 391534 h 434793"/>
                <a:gd name="connsiteX1136" fmla="*/ 829272 w 1422394"/>
                <a:gd name="connsiteY1136" fmla="*/ 387558 h 434793"/>
                <a:gd name="connsiteX1137" fmla="*/ 838248 w 1422394"/>
                <a:gd name="connsiteY1137" fmla="*/ 378831 h 434793"/>
                <a:gd name="connsiteX1138" fmla="*/ 838248 w 1422394"/>
                <a:gd name="connsiteY1138" fmla="*/ 355850 h 434793"/>
                <a:gd name="connsiteX1139" fmla="*/ 823837 w 1422394"/>
                <a:gd name="connsiteY1139" fmla="*/ 355850 h 434793"/>
                <a:gd name="connsiteX1140" fmla="*/ 803309 w 1422394"/>
                <a:gd name="connsiteY1140" fmla="*/ 361781 h 434793"/>
                <a:gd name="connsiteX1141" fmla="*/ 796818 w 1422394"/>
                <a:gd name="connsiteY1141" fmla="*/ 376378 h 434793"/>
                <a:gd name="connsiteX1142" fmla="*/ 801383 w 1422394"/>
                <a:gd name="connsiteY1142" fmla="*/ 387248 h 434793"/>
                <a:gd name="connsiteX1143" fmla="*/ 814055 w 1422394"/>
                <a:gd name="connsiteY1143" fmla="*/ 391534 h 434793"/>
                <a:gd name="connsiteX1144" fmla="*/ 963872 w 1422394"/>
                <a:gd name="connsiteY1144" fmla="*/ 415137 h 434793"/>
                <a:gd name="connsiteX1145" fmla="*/ 954275 w 1422394"/>
                <a:gd name="connsiteY1145" fmla="*/ 417528 h 434793"/>
                <a:gd name="connsiteX1146" fmla="*/ 942598 w 1422394"/>
                <a:gd name="connsiteY1146" fmla="*/ 418429 h 434793"/>
                <a:gd name="connsiteX1147" fmla="*/ 914958 w 1422394"/>
                <a:gd name="connsiteY1147" fmla="*/ 409391 h 434793"/>
                <a:gd name="connsiteX1148" fmla="*/ 904678 w 1422394"/>
                <a:gd name="connsiteY1148" fmla="*/ 379328 h 434793"/>
                <a:gd name="connsiteX1149" fmla="*/ 904678 w 1422394"/>
                <a:gd name="connsiteY1149" fmla="*/ 309544 h 434793"/>
                <a:gd name="connsiteX1150" fmla="*/ 885236 w 1422394"/>
                <a:gd name="connsiteY1150" fmla="*/ 309544 h 434793"/>
                <a:gd name="connsiteX1151" fmla="*/ 885236 w 1422394"/>
                <a:gd name="connsiteY1151" fmla="*/ 283736 h 434793"/>
                <a:gd name="connsiteX1152" fmla="*/ 904678 w 1422394"/>
                <a:gd name="connsiteY1152" fmla="*/ 283736 h 434793"/>
                <a:gd name="connsiteX1153" fmla="*/ 904678 w 1422394"/>
                <a:gd name="connsiteY1153" fmla="*/ 251189 h 434793"/>
                <a:gd name="connsiteX1154" fmla="*/ 940020 w 1422394"/>
                <a:gd name="connsiteY1154" fmla="*/ 251189 h 434793"/>
                <a:gd name="connsiteX1155" fmla="*/ 940020 w 1422394"/>
                <a:gd name="connsiteY1155" fmla="*/ 283829 h 434793"/>
                <a:gd name="connsiteX1156" fmla="*/ 962505 w 1422394"/>
                <a:gd name="connsiteY1156" fmla="*/ 283829 h 434793"/>
                <a:gd name="connsiteX1157" fmla="*/ 962505 w 1422394"/>
                <a:gd name="connsiteY1157" fmla="*/ 309544 h 434793"/>
                <a:gd name="connsiteX1158" fmla="*/ 940020 w 1422394"/>
                <a:gd name="connsiteY1158" fmla="*/ 309544 h 434793"/>
                <a:gd name="connsiteX1159" fmla="*/ 940020 w 1422394"/>
                <a:gd name="connsiteY1159" fmla="*/ 375664 h 434793"/>
                <a:gd name="connsiteX1160" fmla="*/ 943436 w 1422394"/>
                <a:gd name="connsiteY1160" fmla="*/ 386689 h 434793"/>
                <a:gd name="connsiteX1161" fmla="*/ 953592 w 1422394"/>
                <a:gd name="connsiteY1161" fmla="*/ 389360 h 434793"/>
                <a:gd name="connsiteX1162" fmla="*/ 959400 w 1422394"/>
                <a:gd name="connsiteY1162" fmla="*/ 389080 h 434793"/>
                <a:gd name="connsiteX1163" fmla="*/ 963872 w 1422394"/>
                <a:gd name="connsiteY1163" fmla="*/ 388397 h 434793"/>
                <a:gd name="connsiteX1164" fmla="*/ 978686 w 1422394"/>
                <a:gd name="connsiteY1164" fmla="*/ 249481 h 434793"/>
                <a:gd name="connsiteX1165" fmla="*/ 984090 w 1422394"/>
                <a:gd name="connsiteY1165" fmla="*/ 236344 h 434793"/>
                <a:gd name="connsiteX1166" fmla="*/ 1012941 w 1422394"/>
                <a:gd name="connsiteY1166" fmla="*/ 236344 h 434793"/>
                <a:gd name="connsiteX1167" fmla="*/ 1012941 w 1422394"/>
                <a:gd name="connsiteY1167" fmla="*/ 262493 h 434793"/>
                <a:gd name="connsiteX1168" fmla="*/ 984090 w 1422394"/>
                <a:gd name="connsiteY1168" fmla="*/ 262493 h 434793"/>
                <a:gd name="connsiteX1169" fmla="*/ 978686 w 1422394"/>
                <a:gd name="connsiteY1169" fmla="*/ 249605 h 434793"/>
                <a:gd name="connsiteX1170" fmla="*/ 1016357 w 1422394"/>
                <a:gd name="connsiteY1170" fmla="*/ 283643 h 434793"/>
                <a:gd name="connsiteX1171" fmla="*/ 1016357 w 1422394"/>
                <a:gd name="connsiteY1171" fmla="*/ 415913 h 434793"/>
                <a:gd name="connsiteX1172" fmla="*/ 980891 w 1422394"/>
                <a:gd name="connsiteY1172" fmla="*/ 415913 h 434793"/>
                <a:gd name="connsiteX1173" fmla="*/ 980891 w 1422394"/>
                <a:gd name="connsiteY1173" fmla="*/ 283829 h 434793"/>
                <a:gd name="connsiteX1174" fmla="*/ 1036575 w 1422394"/>
                <a:gd name="connsiteY1174" fmla="*/ 351129 h 434793"/>
                <a:gd name="connsiteX1175" fmla="*/ 1036575 w 1422394"/>
                <a:gd name="connsiteY1175" fmla="*/ 348551 h 434793"/>
                <a:gd name="connsiteX1176" fmla="*/ 1052942 w 1422394"/>
                <a:gd name="connsiteY1176" fmla="*/ 300445 h 434793"/>
                <a:gd name="connsiteX1177" fmla="*/ 1099154 w 1422394"/>
                <a:gd name="connsiteY1177" fmla="*/ 281189 h 434793"/>
                <a:gd name="connsiteX1178" fmla="*/ 1145739 w 1422394"/>
                <a:gd name="connsiteY1178" fmla="*/ 300445 h 434793"/>
                <a:gd name="connsiteX1179" fmla="*/ 1162013 w 1422394"/>
                <a:gd name="connsiteY1179" fmla="*/ 348551 h 434793"/>
                <a:gd name="connsiteX1180" fmla="*/ 1162013 w 1422394"/>
                <a:gd name="connsiteY1180" fmla="*/ 351129 h 434793"/>
                <a:gd name="connsiteX1181" fmla="*/ 1145739 w 1422394"/>
                <a:gd name="connsiteY1181" fmla="*/ 399174 h 434793"/>
                <a:gd name="connsiteX1182" fmla="*/ 1099527 w 1422394"/>
                <a:gd name="connsiteY1182" fmla="*/ 418367 h 434793"/>
                <a:gd name="connsiteX1183" fmla="*/ 1052942 w 1422394"/>
                <a:gd name="connsiteY1183" fmla="*/ 399174 h 434793"/>
                <a:gd name="connsiteX1184" fmla="*/ 1036575 w 1422394"/>
                <a:gd name="connsiteY1184" fmla="*/ 351315 h 434793"/>
                <a:gd name="connsiteX1185" fmla="*/ 1072011 w 1422394"/>
                <a:gd name="connsiteY1185" fmla="*/ 348551 h 434793"/>
                <a:gd name="connsiteX1186" fmla="*/ 1072011 w 1422394"/>
                <a:gd name="connsiteY1186" fmla="*/ 351129 h 434793"/>
                <a:gd name="connsiteX1187" fmla="*/ 1078222 w 1422394"/>
                <a:gd name="connsiteY1187" fmla="*/ 378583 h 434793"/>
                <a:gd name="connsiteX1188" fmla="*/ 1099434 w 1422394"/>
                <a:gd name="connsiteY1188" fmla="*/ 389888 h 434793"/>
                <a:gd name="connsiteX1189" fmla="*/ 1120397 w 1422394"/>
                <a:gd name="connsiteY1189" fmla="*/ 378583 h 434793"/>
                <a:gd name="connsiteX1190" fmla="*/ 1126608 w 1422394"/>
                <a:gd name="connsiteY1190" fmla="*/ 351129 h 434793"/>
                <a:gd name="connsiteX1191" fmla="*/ 1126608 w 1422394"/>
                <a:gd name="connsiteY1191" fmla="*/ 348551 h 434793"/>
                <a:gd name="connsiteX1192" fmla="*/ 1120397 w 1422394"/>
                <a:gd name="connsiteY1192" fmla="*/ 321252 h 434793"/>
                <a:gd name="connsiteX1193" fmla="*/ 1099186 w 1422394"/>
                <a:gd name="connsiteY1193" fmla="*/ 309699 h 434793"/>
                <a:gd name="connsiteX1194" fmla="*/ 1078160 w 1422394"/>
                <a:gd name="connsiteY1194" fmla="*/ 321252 h 434793"/>
                <a:gd name="connsiteX1195" fmla="*/ 1072011 w 1422394"/>
                <a:gd name="connsiteY1195" fmla="*/ 348738 h 434793"/>
                <a:gd name="connsiteX1196" fmla="*/ 1237481 w 1422394"/>
                <a:gd name="connsiteY1196" fmla="*/ 310010 h 434793"/>
                <a:gd name="connsiteX1197" fmla="*/ 1215089 w 1422394"/>
                <a:gd name="connsiteY1197" fmla="*/ 322712 h 434793"/>
                <a:gd name="connsiteX1198" fmla="*/ 1215089 w 1422394"/>
                <a:gd name="connsiteY1198" fmla="*/ 416099 h 434793"/>
                <a:gd name="connsiteX1199" fmla="*/ 1179778 w 1422394"/>
                <a:gd name="connsiteY1199" fmla="*/ 416099 h 434793"/>
                <a:gd name="connsiteX1200" fmla="*/ 1179778 w 1422394"/>
                <a:gd name="connsiteY1200" fmla="*/ 283829 h 434793"/>
                <a:gd name="connsiteX1201" fmla="*/ 1212915 w 1422394"/>
                <a:gd name="connsiteY1201" fmla="*/ 283829 h 434793"/>
                <a:gd name="connsiteX1202" fmla="*/ 1214126 w 1422394"/>
                <a:gd name="connsiteY1202" fmla="*/ 298985 h 434793"/>
                <a:gd name="connsiteX1203" fmla="*/ 1252139 w 1422394"/>
                <a:gd name="connsiteY1203" fmla="*/ 281376 h 434793"/>
                <a:gd name="connsiteX1204" fmla="*/ 1282482 w 1422394"/>
                <a:gd name="connsiteY1204" fmla="*/ 292649 h 434793"/>
                <a:gd name="connsiteX1205" fmla="*/ 1293973 w 1422394"/>
                <a:gd name="connsiteY1205" fmla="*/ 331874 h 434793"/>
                <a:gd name="connsiteX1206" fmla="*/ 1293973 w 1422394"/>
                <a:gd name="connsiteY1206" fmla="*/ 416099 h 434793"/>
                <a:gd name="connsiteX1207" fmla="*/ 1258506 w 1422394"/>
                <a:gd name="connsiteY1207" fmla="*/ 416099 h 434793"/>
                <a:gd name="connsiteX1208" fmla="*/ 1258506 w 1422394"/>
                <a:gd name="connsiteY1208" fmla="*/ 331750 h 434793"/>
                <a:gd name="connsiteX1209" fmla="*/ 1253071 w 1422394"/>
                <a:gd name="connsiteY1209" fmla="*/ 314513 h 434793"/>
                <a:gd name="connsiteX1210" fmla="*/ 1237481 w 1422394"/>
                <a:gd name="connsiteY1210" fmla="*/ 310010 h 434793"/>
                <a:gd name="connsiteX1211" fmla="*/ 1389006 w 1422394"/>
                <a:gd name="connsiteY1211" fmla="*/ 379453 h 434793"/>
                <a:gd name="connsiteX1212" fmla="*/ 1383789 w 1422394"/>
                <a:gd name="connsiteY1212" fmla="*/ 369949 h 434793"/>
                <a:gd name="connsiteX1213" fmla="*/ 1362049 w 1422394"/>
                <a:gd name="connsiteY1213" fmla="*/ 362558 h 434793"/>
                <a:gd name="connsiteX1214" fmla="*/ 1328352 w 1422394"/>
                <a:gd name="connsiteY1214" fmla="*/ 348924 h 434793"/>
                <a:gd name="connsiteX1215" fmla="*/ 1314967 w 1422394"/>
                <a:gd name="connsiteY1215" fmla="*/ 322464 h 434793"/>
                <a:gd name="connsiteX1216" fmla="*/ 1328974 w 1422394"/>
                <a:gd name="connsiteY1216" fmla="*/ 293674 h 434793"/>
                <a:gd name="connsiteX1217" fmla="*/ 1367670 w 1422394"/>
                <a:gd name="connsiteY1217" fmla="*/ 281251 h 434793"/>
                <a:gd name="connsiteX1218" fmla="*/ 1408261 w 1422394"/>
                <a:gd name="connsiteY1218" fmla="*/ 293364 h 434793"/>
                <a:gd name="connsiteX1219" fmla="*/ 1423044 w 1422394"/>
                <a:gd name="connsiteY1219" fmla="*/ 323923 h 434793"/>
                <a:gd name="connsiteX1220" fmla="*/ 1387640 w 1422394"/>
                <a:gd name="connsiteY1220" fmla="*/ 323923 h 434793"/>
                <a:gd name="connsiteX1221" fmla="*/ 1382764 w 1422394"/>
                <a:gd name="connsiteY1221" fmla="*/ 311501 h 434793"/>
                <a:gd name="connsiteX1222" fmla="*/ 1367484 w 1422394"/>
                <a:gd name="connsiteY1222" fmla="*/ 306469 h 434793"/>
                <a:gd name="connsiteX1223" fmla="*/ 1353726 w 1422394"/>
                <a:gd name="connsiteY1223" fmla="*/ 310569 h 434793"/>
                <a:gd name="connsiteX1224" fmla="*/ 1348788 w 1422394"/>
                <a:gd name="connsiteY1224" fmla="*/ 320787 h 434793"/>
                <a:gd name="connsiteX1225" fmla="*/ 1354223 w 1422394"/>
                <a:gd name="connsiteY1225" fmla="*/ 330104 h 434793"/>
                <a:gd name="connsiteX1226" fmla="*/ 1373478 w 1422394"/>
                <a:gd name="connsiteY1226" fmla="*/ 336470 h 434793"/>
                <a:gd name="connsiteX1227" fmla="*/ 1409162 w 1422394"/>
                <a:gd name="connsiteY1227" fmla="*/ 349545 h 434793"/>
                <a:gd name="connsiteX1228" fmla="*/ 1423355 w 1422394"/>
                <a:gd name="connsiteY1228" fmla="*/ 378024 h 434793"/>
                <a:gd name="connsiteX1229" fmla="*/ 1408292 w 1422394"/>
                <a:gd name="connsiteY1229" fmla="*/ 407062 h 434793"/>
                <a:gd name="connsiteX1230" fmla="*/ 1367701 w 1422394"/>
                <a:gd name="connsiteY1230" fmla="*/ 418553 h 434793"/>
                <a:gd name="connsiteX1231" fmla="*/ 1325278 w 1422394"/>
                <a:gd name="connsiteY1231" fmla="*/ 404329 h 434793"/>
                <a:gd name="connsiteX1232" fmla="*/ 1310588 w 1422394"/>
                <a:gd name="connsiteY1232" fmla="*/ 373924 h 434793"/>
                <a:gd name="connsiteX1233" fmla="*/ 1344222 w 1422394"/>
                <a:gd name="connsiteY1233" fmla="*/ 373924 h 434793"/>
                <a:gd name="connsiteX1234" fmla="*/ 1351862 w 1422394"/>
                <a:gd name="connsiteY1234" fmla="*/ 388863 h 434793"/>
                <a:gd name="connsiteX1235" fmla="*/ 1368416 w 1422394"/>
                <a:gd name="connsiteY1235" fmla="*/ 393366 h 434793"/>
                <a:gd name="connsiteX1236" fmla="*/ 1389006 w 1422394"/>
                <a:gd name="connsiteY1236" fmla="*/ 379453 h 43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Lst>
              <a:rect l="l" t="t" r="r" b="b"/>
              <a:pathLst>
                <a:path w="1422394" h="434793">
                  <a:moveTo>
                    <a:pt x="415194" y="395571"/>
                  </a:moveTo>
                  <a:cubicBezTo>
                    <a:pt x="415411" y="395571"/>
                    <a:pt x="415753" y="395788"/>
                    <a:pt x="415877" y="395913"/>
                  </a:cubicBezTo>
                  <a:cubicBezTo>
                    <a:pt x="406635" y="405239"/>
                    <a:pt x="395147" y="412028"/>
                    <a:pt x="382523" y="415634"/>
                  </a:cubicBezTo>
                  <a:cubicBezTo>
                    <a:pt x="373954" y="418000"/>
                    <a:pt x="365003" y="418643"/>
                    <a:pt x="356186" y="417528"/>
                  </a:cubicBezTo>
                  <a:cubicBezTo>
                    <a:pt x="342779" y="415730"/>
                    <a:pt x="330003" y="410748"/>
                    <a:pt x="318919" y="402994"/>
                  </a:cubicBezTo>
                  <a:cubicBezTo>
                    <a:pt x="312117" y="398521"/>
                    <a:pt x="305378" y="393925"/>
                    <a:pt x="298639" y="389329"/>
                  </a:cubicBezTo>
                  <a:cubicBezTo>
                    <a:pt x="291176" y="384459"/>
                    <a:pt x="282082" y="382748"/>
                    <a:pt x="273358" y="384577"/>
                  </a:cubicBezTo>
                  <a:cubicBezTo>
                    <a:pt x="268483" y="385105"/>
                    <a:pt x="272178" y="387434"/>
                    <a:pt x="272924" y="387683"/>
                  </a:cubicBezTo>
                  <a:cubicBezTo>
                    <a:pt x="284995" y="393586"/>
                    <a:pt x="296443" y="400692"/>
                    <a:pt x="307086" y="408894"/>
                  </a:cubicBezTo>
                  <a:cubicBezTo>
                    <a:pt x="314291" y="414174"/>
                    <a:pt x="327180" y="426597"/>
                    <a:pt x="327180" y="426597"/>
                  </a:cubicBezTo>
                  <a:lnTo>
                    <a:pt x="317552" y="434858"/>
                  </a:lnTo>
                  <a:cubicBezTo>
                    <a:pt x="317552" y="434858"/>
                    <a:pt x="310192" y="426597"/>
                    <a:pt x="306993" y="423398"/>
                  </a:cubicBezTo>
                  <a:cubicBezTo>
                    <a:pt x="294201" y="409776"/>
                    <a:pt x="279352" y="398251"/>
                    <a:pt x="262986" y="389235"/>
                  </a:cubicBezTo>
                  <a:cubicBezTo>
                    <a:pt x="262352" y="388788"/>
                    <a:pt x="261613" y="388512"/>
                    <a:pt x="260843" y="388428"/>
                  </a:cubicBezTo>
                  <a:cubicBezTo>
                    <a:pt x="260060" y="388509"/>
                    <a:pt x="259315" y="388788"/>
                    <a:pt x="258669" y="389235"/>
                  </a:cubicBezTo>
                  <a:cubicBezTo>
                    <a:pt x="242308" y="398257"/>
                    <a:pt x="227460" y="409786"/>
                    <a:pt x="214661" y="423398"/>
                  </a:cubicBezTo>
                  <a:cubicBezTo>
                    <a:pt x="211556" y="426503"/>
                    <a:pt x="204133" y="434858"/>
                    <a:pt x="204133" y="434858"/>
                  </a:cubicBezTo>
                  <a:lnTo>
                    <a:pt x="194475" y="426597"/>
                  </a:lnTo>
                  <a:cubicBezTo>
                    <a:pt x="194475" y="426597"/>
                    <a:pt x="207363" y="414174"/>
                    <a:pt x="214599" y="408894"/>
                  </a:cubicBezTo>
                  <a:cubicBezTo>
                    <a:pt x="225249" y="400698"/>
                    <a:pt x="236693" y="393590"/>
                    <a:pt x="248762" y="387683"/>
                  </a:cubicBezTo>
                  <a:cubicBezTo>
                    <a:pt x="249507" y="387310"/>
                    <a:pt x="253203" y="384981"/>
                    <a:pt x="248358" y="384577"/>
                  </a:cubicBezTo>
                  <a:cubicBezTo>
                    <a:pt x="239634" y="382741"/>
                    <a:pt x="230541" y="384453"/>
                    <a:pt x="223078" y="389329"/>
                  </a:cubicBezTo>
                  <a:cubicBezTo>
                    <a:pt x="216338" y="393925"/>
                    <a:pt x="209599" y="398646"/>
                    <a:pt x="202767" y="402994"/>
                  </a:cubicBezTo>
                  <a:cubicBezTo>
                    <a:pt x="191686" y="410751"/>
                    <a:pt x="178906" y="415736"/>
                    <a:pt x="165499" y="417528"/>
                  </a:cubicBezTo>
                  <a:cubicBezTo>
                    <a:pt x="156682" y="418643"/>
                    <a:pt x="147731" y="418000"/>
                    <a:pt x="139163" y="415634"/>
                  </a:cubicBezTo>
                  <a:cubicBezTo>
                    <a:pt x="126532" y="412006"/>
                    <a:pt x="115038" y="405205"/>
                    <a:pt x="105777" y="395882"/>
                  </a:cubicBezTo>
                  <a:cubicBezTo>
                    <a:pt x="105972" y="395680"/>
                    <a:pt x="106242" y="395568"/>
                    <a:pt x="106522" y="395571"/>
                  </a:cubicBezTo>
                  <a:lnTo>
                    <a:pt x="108603" y="396596"/>
                  </a:lnTo>
                  <a:cubicBezTo>
                    <a:pt x="122318" y="403369"/>
                    <a:pt x="137955" y="405192"/>
                    <a:pt x="152859" y="401751"/>
                  </a:cubicBezTo>
                  <a:cubicBezTo>
                    <a:pt x="163148" y="399382"/>
                    <a:pt x="173154" y="395913"/>
                    <a:pt x="182704" y="391409"/>
                  </a:cubicBezTo>
                  <a:cubicBezTo>
                    <a:pt x="189661" y="388304"/>
                    <a:pt x="196524" y="385198"/>
                    <a:pt x="203698" y="382807"/>
                  </a:cubicBezTo>
                  <a:cubicBezTo>
                    <a:pt x="221938" y="376934"/>
                    <a:pt x="241491" y="376505"/>
                    <a:pt x="259973" y="381564"/>
                  </a:cubicBezTo>
                  <a:lnTo>
                    <a:pt x="260936" y="381720"/>
                  </a:lnTo>
                  <a:lnTo>
                    <a:pt x="261899" y="381564"/>
                  </a:lnTo>
                  <a:cubicBezTo>
                    <a:pt x="280380" y="376505"/>
                    <a:pt x="299934" y="376934"/>
                    <a:pt x="318173" y="382807"/>
                  </a:cubicBezTo>
                  <a:cubicBezTo>
                    <a:pt x="325316" y="385167"/>
                    <a:pt x="332211" y="388459"/>
                    <a:pt x="339167" y="391409"/>
                  </a:cubicBezTo>
                  <a:cubicBezTo>
                    <a:pt x="348708" y="395913"/>
                    <a:pt x="358702" y="399382"/>
                    <a:pt x="368982" y="401751"/>
                  </a:cubicBezTo>
                  <a:cubicBezTo>
                    <a:pt x="383849" y="405127"/>
                    <a:pt x="399424" y="403273"/>
                    <a:pt x="413082" y="396503"/>
                  </a:cubicBezTo>
                  <a:close/>
                  <a:moveTo>
                    <a:pt x="459760" y="355197"/>
                  </a:moveTo>
                  <a:cubicBezTo>
                    <a:pt x="453819" y="359946"/>
                    <a:pt x="447033" y="363530"/>
                    <a:pt x="439760" y="365757"/>
                  </a:cubicBezTo>
                  <a:cubicBezTo>
                    <a:pt x="429530" y="368757"/>
                    <a:pt x="418930" y="370313"/>
                    <a:pt x="408268" y="370384"/>
                  </a:cubicBezTo>
                  <a:cubicBezTo>
                    <a:pt x="394538" y="370816"/>
                    <a:pt x="380842" y="371996"/>
                    <a:pt x="367243" y="373924"/>
                  </a:cubicBezTo>
                  <a:lnTo>
                    <a:pt x="367025" y="373924"/>
                  </a:lnTo>
                  <a:cubicBezTo>
                    <a:pt x="366156" y="373924"/>
                    <a:pt x="365752" y="373707"/>
                    <a:pt x="366031" y="373428"/>
                  </a:cubicBezTo>
                  <a:lnTo>
                    <a:pt x="366249" y="373272"/>
                  </a:lnTo>
                  <a:cubicBezTo>
                    <a:pt x="378485" y="368800"/>
                    <a:pt x="386777" y="359328"/>
                    <a:pt x="393020" y="347402"/>
                  </a:cubicBezTo>
                  <a:cubicBezTo>
                    <a:pt x="397368" y="339172"/>
                    <a:pt x="404449" y="323054"/>
                    <a:pt x="406436" y="320445"/>
                  </a:cubicBezTo>
                  <a:cubicBezTo>
                    <a:pt x="406501" y="320212"/>
                    <a:pt x="406501" y="319964"/>
                    <a:pt x="406436" y="319731"/>
                  </a:cubicBezTo>
                  <a:cubicBezTo>
                    <a:pt x="405504" y="320041"/>
                    <a:pt x="392057" y="331501"/>
                    <a:pt x="385970" y="337184"/>
                  </a:cubicBezTo>
                  <a:cubicBezTo>
                    <a:pt x="378392" y="344203"/>
                    <a:pt x="371249" y="351750"/>
                    <a:pt x="363671" y="358924"/>
                  </a:cubicBezTo>
                  <a:cubicBezTo>
                    <a:pt x="351808" y="370260"/>
                    <a:pt x="334788" y="375198"/>
                    <a:pt x="328608" y="376813"/>
                  </a:cubicBezTo>
                  <a:cubicBezTo>
                    <a:pt x="328444" y="376859"/>
                    <a:pt x="328285" y="376934"/>
                    <a:pt x="328142" y="377030"/>
                  </a:cubicBezTo>
                  <a:cubicBezTo>
                    <a:pt x="328012" y="377201"/>
                    <a:pt x="327906" y="377387"/>
                    <a:pt x="327832" y="377589"/>
                  </a:cubicBezTo>
                  <a:cubicBezTo>
                    <a:pt x="327832" y="377589"/>
                    <a:pt x="327832" y="377589"/>
                    <a:pt x="327832" y="377589"/>
                  </a:cubicBezTo>
                  <a:lnTo>
                    <a:pt x="328111" y="377589"/>
                  </a:lnTo>
                  <a:cubicBezTo>
                    <a:pt x="332894" y="378676"/>
                    <a:pt x="346745" y="381689"/>
                    <a:pt x="353826" y="383583"/>
                  </a:cubicBezTo>
                  <a:cubicBezTo>
                    <a:pt x="364646" y="386723"/>
                    <a:pt x="375743" y="388801"/>
                    <a:pt x="386964" y="389794"/>
                  </a:cubicBezTo>
                  <a:cubicBezTo>
                    <a:pt x="416036" y="392698"/>
                    <a:pt x="444359" y="379440"/>
                    <a:pt x="460754" y="355259"/>
                  </a:cubicBezTo>
                  <a:lnTo>
                    <a:pt x="460754" y="355259"/>
                  </a:lnTo>
                  <a:cubicBezTo>
                    <a:pt x="460462" y="355061"/>
                    <a:pt x="460099" y="355005"/>
                    <a:pt x="459760" y="355104"/>
                  </a:cubicBezTo>
                  <a:close/>
                  <a:moveTo>
                    <a:pt x="501438" y="291221"/>
                  </a:moveTo>
                  <a:cubicBezTo>
                    <a:pt x="494562" y="299330"/>
                    <a:pt x="486513" y="306364"/>
                    <a:pt x="477556" y="312091"/>
                  </a:cubicBezTo>
                  <a:cubicBezTo>
                    <a:pt x="469801" y="317277"/>
                    <a:pt x="461586" y="321746"/>
                    <a:pt x="453021" y="325445"/>
                  </a:cubicBezTo>
                  <a:cubicBezTo>
                    <a:pt x="442226" y="329961"/>
                    <a:pt x="432092" y="335914"/>
                    <a:pt x="422896" y="343147"/>
                  </a:cubicBezTo>
                  <a:cubicBezTo>
                    <a:pt x="422275" y="343644"/>
                    <a:pt x="421778" y="344048"/>
                    <a:pt x="421157" y="344483"/>
                  </a:cubicBezTo>
                  <a:cubicBezTo>
                    <a:pt x="420536" y="344918"/>
                    <a:pt x="420474" y="344328"/>
                    <a:pt x="420846" y="343893"/>
                  </a:cubicBezTo>
                  <a:cubicBezTo>
                    <a:pt x="421219" y="343458"/>
                    <a:pt x="435226" y="329141"/>
                    <a:pt x="439480" y="298954"/>
                  </a:cubicBezTo>
                  <a:cubicBezTo>
                    <a:pt x="440940" y="288426"/>
                    <a:pt x="441157" y="277059"/>
                    <a:pt x="444574" y="266903"/>
                  </a:cubicBezTo>
                  <a:cubicBezTo>
                    <a:pt x="444626" y="266614"/>
                    <a:pt x="444549" y="266316"/>
                    <a:pt x="444356" y="266096"/>
                  </a:cubicBezTo>
                  <a:cubicBezTo>
                    <a:pt x="444356" y="266096"/>
                    <a:pt x="444356" y="266096"/>
                    <a:pt x="444356" y="266096"/>
                  </a:cubicBezTo>
                  <a:cubicBezTo>
                    <a:pt x="434139" y="277804"/>
                    <a:pt x="425722" y="295972"/>
                    <a:pt x="421654" y="307339"/>
                  </a:cubicBezTo>
                  <a:cubicBezTo>
                    <a:pt x="418859" y="315383"/>
                    <a:pt x="416157" y="323457"/>
                    <a:pt x="413269" y="331470"/>
                  </a:cubicBezTo>
                  <a:cubicBezTo>
                    <a:pt x="409725" y="342430"/>
                    <a:pt x="403759" y="352449"/>
                    <a:pt x="395815" y="360788"/>
                  </a:cubicBezTo>
                  <a:lnTo>
                    <a:pt x="395069" y="361595"/>
                  </a:lnTo>
                  <a:cubicBezTo>
                    <a:pt x="395035" y="361760"/>
                    <a:pt x="395035" y="361927"/>
                    <a:pt x="395069" y="362092"/>
                  </a:cubicBezTo>
                  <a:lnTo>
                    <a:pt x="395069" y="362092"/>
                  </a:lnTo>
                  <a:lnTo>
                    <a:pt x="397833" y="361626"/>
                  </a:lnTo>
                  <a:cubicBezTo>
                    <a:pt x="407150" y="359701"/>
                    <a:pt x="416467" y="357464"/>
                    <a:pt x="425784" y="355912"/>
                  </a:cubicBezTo>
                  <a:cubicBezTo>
                    <a:pt x="440884" y="353558"/>
                    <a:pt x="455152" y="347449"/>
                    <a:pt x="467276" y="338147"/>
                  </a:cubicBezTo>
                  <a:cubicBezTo>
                    <a:pt x="480062" y="328902"/>
                    <a:pt x="490463" y="316743"/>
                    <a:pt x="497618" y="302681"/>
                  </a:cubicBezTo>
                  <a:cubicBezTo>
                    <a:pt x="499510" y="298979"/>
                    <a:pt x="501060" y="295112"/>
                    <a:pt x="502246" y="291128"/>
                  </a:cubicBezTo>
                  <a:cubicBezTo>
                    <a:pt x="501976" y="291037"/>
                    <a:pt x="501681" y="291072"/>
                    <a:pt x="501438" y="291221"/>
                  </a:cubicBezTo>
                  <a:close/>
                  <a:moveTo>
                    <a:pt x="519669" y="219480"/>
                  </a:moveTo>
                  <a:cubicBezTo>
                    <a:pt x="515631" y="232275"/>
                    <a:pt x="508395" y="242648"/>
                    <a:pt x="497929" y="253642"/>
                  </a:cubicBezTo>
                  <a:cubicBezTo>
                    <a:pt x="489606" y="262214"/>
                    <a:pt x="473643" y="278487"/>
                    <a:pt x="466251" y="289668"/>
                  </a:cubicBezTo>
                  <a:cubicBezTo>
                    <a:pt x="466034" y="289978"/>
                    <a:pt x="465475" y="289823"/>
                    <a:pt x="465692" y="289264"/>
                  </a:cubicBezTo>
                  <a:cubicBezTo>
                    <a:pt x="469664" y="276195"/>
                    <a:pt x="470726" y="262413"/>
                    <a:pt x="468798" y="248890"/>
                  </a:cubicBezTo>
                  <a:cubicBezTo>
                    <a:pt x="466965" y="237431"/>
                    <a:pt x="461965" y="224977"/>
                    <a:pt x="460723" y="210970"/>
                  </a:cubicBezTo>
                  <a:cubicBezTo>
                    <a:pt x="460723" y="210784"/>
                    <a:pt x="460350" y="210380"/>
                    <a:pt x="460164" y="210349"/>
                  </a:cubicBezTo>
                  <a:cubicBezTo>
                    <a:pt x="459944" y="210772"/>
                    <a:pt x="459779" y="211222"/>
                    <a:pt x="459667" y="211685"/>
                  </a:cubicBezTo>
                  <a:cubicBezTo>
                    <a:pt x="456667" y="220688"/>
                    <a:pt x="454689" y="230002"/>
                    <a:pt x="453766" y="239449"/>
                  </a:cubicBezTo>
                  <a:cubicBezTo>
                    <a:pt x="453176" y="250878"/>
                    <a:pt x="455319" y="265568"/>
                    <a:pt x="454388" y="277307"/>
                  </a:cubicBezTo>
                  <a:cubicBezTo>
                    <a:pt x="453301" y="290879"/>
                    <a:pt x="452369" y="304327"/>
                    <a:pt x="446127" y="316625"/>
                  </a:cubicBezTo>
                  <a:cubicBezTo>
                    <a:pt x="446127" y="316625"/>
                    <a:pt x="446127" y="316625"/>
                    <a:pt x="446127" y="316811"/>
                  </a:cubicBezTo>
                  <a:cubicBezTo>
                    <a:pt x="446127" y="316998"/>
                    <a:pt x="446344" y="317774"/>
                    <a:pt x="446344" y="317774"/>
                  </a:cubicBezTo>
                  <a:lnTo>
                    <a:pt x="446344" y="317774"/>
                  </a:lnTo>
                  <a:cubicBezTo>
                    <a:pt x="451313" y="314668"/>
                    <a:pt x="465537" y="306190"/>
                    <a:pt x="474916" y="299917"/>
                  </a:cubicBezTo>
                  <a:cubicBezTo>
                    <a:pt x="486711" y="292329"/>
                    <a:pt x="496948" y="282559"/>
                    <a:pt x="505072" y="271127"/>
                  </a:cubicBezTo>
                  <a:cubicBezTo>
                    <a:pt x="515342" y="256443"/>
                    <a:pt x="520771" y="238918"/>
                    <a:pt x="520600" y="221002"/>
                  </a:cubicBezTo>
                  <a:cubicBezTo>
                    <a:pt x="520644" y="220402"/>
                    <a:pt x="520644" y="219800"/>
                    <a:pt x="520600" y="219200"/>
                  </a:cubicBezTo>
                  <a:cubicBezTo>
                    <a:pt x="520600" y="219200"/>
                    <a:pt x="519700" y="219480"/>
                    <a:pt x="519669" y="219480"/>
                  </a:cubicBezTo>
                  <a:close/>
                  <a:moveTo>
                    <a:pt x="489482" y="227213"/>
                  </a:moveTo>
                  <a:cubicBezTo>
                    <a:pt x="489482" y="227368"/>
                    <a:pt x="489295" y="227430"/>
                    <a:pt x="489264" y="227461"/>
                  </a:cubicBezTo>
                  <a:cubicBezTo>
                    <a:pt x="489233" y="227492"/>
                    <a:pt x="488829" y="227182"/>
                    <a:pt x="488829" y="227120"/>
                  </a:cubicBezTo>
                  <a:cubicBezTo>
                    <a:pt x="489267" y="223294"/>
                    <a:pt x="489351" y="219436"/>
                    <a:pt x="489078" y="215598"/>
                  </a:cubicBezTo>
                  <a:cubicBezTo>
                    <a:pt x="488084" y="202181"/>
                    <a:pt x="480009" y="191094"/>
                    <a:pt x="472897" y="179914"/>
                  </a:cubicBezTo>
                  <a:cubicBezTo>
                    <a:pt x="468028" y="172637"/>
                    <a:pt x="463726" y="164997"/>
                    <a:pt x="460040" y="157056"/>
                  </a:cubicBezTo>
                  <a:cubicBezTo>
                    <a:pt x="460040" y="157056"/>
                    <a:pt x="459481" y="156683"/>
                    <a:pt x="459326" y="156745"/>
                  </a:cubicBezTo>
                  <a:cubicBezTo>
                    <a:pt x="459326" y="157957"/>
                    <a:pt x="459512" y="161901"/>
                    <a:pt x="459760" y="164447"/>
                  </a:cubicBezTo>
                  <a:cubicBezTo>
                    <a:pt x="461748" y="183640"/>
                    <a:pt x="467866" y="202430"/>
                    <a:pt x="474202" y="220660"/>
                  </a:cubicBezTo>
                  <a:cubicBezTo>
                    <a:pt x="478615" y="231961"/>
                    <a:pt x="480338" y="244136"/>
                    <a:pt x="479233" y="256220"/>
                  </a:cubicBezTo>
                  <a:cubicBezTo>
                    <a:pt x="479233" y="257276"/>
                    <a:pt x="479233" y="257400"/>
                    <a:pt x="479512" y="257711"/>
                  </a:cubicBezTo>
                  <a:cubicBezTo>
                    <a:pt x="479792" y="258021"/>
                    <a:pt x="479512" y="257711"/>
                    <a:pt x="479512" y="257711"/>
                  </a:cubicBezTo>
                  <a:cubicBezTo>
                    <a:pt x="483829" y="251499"/>
                    <a:pt x="492246" y="242710"/>
                    <a:pt x="497432" y="236406"/>
                  </a:cubicBezTo>
                  <a:cubicBezTo>
                    <a:pt x="503053" y="229542"/>
                    <a:pt x="531377" y="197274"/>
                    <a:pt x="517433" y="152273"/>
                  </a:cubicBezTo>
                  <a:cubicBezTo>
                    <a:pt x="516886" y="150351"/>
                    <a:pt x="516147" y="148491"/>
                    <a:pt x="515228" y="146714"/>
                  </a:cubicBezTo>
                  <a:cubicBezTo>
                    <a:pt x="515010" y="146714"/>
                    <a:pt x="514637" y="147273"/>
                    <a:pt x="514606" y="147428"/>
                  </a:cubicBezTo>
                  <a:cubicBezTo>
                    <a:pt x="514606" y="179789"/>
                    <a:pt x="499078" y="193672"/>
                    <a:pt x="492494" y="215753"/>
                  </a:cubicBezTo>
                  <a:cubicBezTo>
                    <a:pt x="491314" y="220008"/>
                    <a:pt x="490351" y="223921"/>
                    <a:pt x="489482" y="227182"/>
                  </a:cubicBezTo>
                  <a:close/>
                  <a:moveTo>
                    <a:pt x="465102" y="126620"/>
                  </a:moveTo>
                  <a:cubicBezTo>
                    <a:pt x="458586" y="120946"/>
                    <a:pt x="452797" y="114490"/>
                    <a:pt x="447866" y="107396"/>
                  </a:cubicBezTo>
                  <a:cubicBezTo>
                    <a:pt x="447819" y="107328"/>
                    <a:pt x="447754" y="107275"/>
                    <a:pt x="447679" y="107241"/>
                  </a:cubicBezTo>
                  <a:cubicBezTo>
                    <a:pt x="447446" y="107170"/>
                    <a:pt x="447198" y="107170"/>
                    <a:pt x="446965" y="107241"/>
                  </a:cubicBezTo>
                  <a:cubicBezTo>
                    <a:pt x="446748" y="107241"/>
                    <a:pt x="446561" y="107241"/>
                    <a:pt x="446592" y="107241"/>
                  </a:cubicBezTo>
                  <a:cubicBezTo>
                    <a:pt x="448754" y="114788"/>
                    <a:pt x="451294" y="122220"/>
                    <a:pt x="454201" y="129509"/>
                  </a:cubicBezTo>
                  <a:cubicBezTo>
                    <a:pt x="458363" y="139105"/>
                    <a:pt x="465009" y="147149"/>
                    <a:pt x="471282" y="155410"/>
                  </a:cubicBezTo>
                  <a:cubicBezTo>
                    <a:pt x="471717" y="156031"/>
                    <a:pt x="472183" y="156621"/>
                    <a:pt x="472618" y="157211"/>
                  </a:cubicBezTo>
                  <a:cubicBezTo>
                    <a:pt x="478829" y="165659"/>
                    <a:pt x="488954" y="183640"/>
                    <a:pt x="491252" y="192864"/>
                  </a:cubicBezTo>
                  <a:cubicBezTo>
                    <a:pt x="491252" y="193113"/>
                    <a:pt x="491873" y="193361"/>
                    <a:pt x="491904" y="193268"/>
                  </a:cubicBezTo>
                  <a:cubicBezTo>
                    <a:pt x="492774" y="189976"/>
                    <a:pt x="496842" y="177181"/>
                    <a:pt x="499823" y="168423"/>
                  </a:cubicBezTo>
                  <a:cubicBezTo>
                    <a:pt x="502684" y="159683"/>
                    <a:pt x="505038" y="150786"/>
                    <a:pt x="506873" y="141776"/>
                  </a:cubicBezTo>
                  <a:cubicBezTo>
                    <a:pt x="509979" y="120471"/>
                    <a:pt x="502898" y="92862"/>
                    <a:pt x="490475" y="77768"/>
                  </a:cubicBezTo>
                  <a:cubicBezTo>
                    <a:pt x="490258" y="77768"/>
                    <a:pt x="490072" y="78389"/>
                    <a:pt x="490134" y="78514"/>
                  </a:cubicBezTo>
                  <a:cubicBezTo>
                    <a:pt x="490351" y="79228"/>
                    <a:pt x="490506" y="79787"/>
                    <a:pt x="490724" y="80470"/>
                  </a:cubicBezTo>
                  <a:cubicBezTo>
                    <a:pt x="490941" y="81154"/>
                    <a:pt x="491252" y="82334"/>
                    <a:pt x="491469" y="83296"/>
                  </a:cubicBezTo>
                  <a:cubicBezTo>
                    <a:pt x="494575" y="97179"/>
                    <a:pt x="493612" y="106962"/>
                    <a:pt x="492028" y="118732"/>
                  </a:cubicBezTo>
                  <a:cubicBezTo>
                    <a:pt x="490295" y="128030"/>
                    <a:pt x="489423" y="137472"/>
                    <a:pt x="489419" y="146931"/>
                  </a:cubicBezTo>
                  <a:cubicBezTo>
                    <a:pt x="489419" y="148515"/>
                    <a:pt x="490475" y="160193"/>
                    <a:pt x="490351" y="160627"/>
                  </a:cubicBezTo>
                  <a:cubicBezTo>
                    <a:pt x="490227" y="161062"/>
                    <a:pt x="489699" y="160627"/>
                    <a:pt x="489637" y="160627"/>
                  </a:cubicBezTo>
                  <a:cubicBezTo>
                    <a:pt x="489575" y="160627"/>
                    <a:pt x="488115" y="156280"/>
                    <a:pt x="486531" y="152739"/>
                  </a:cubicBezTo>
                  <a:cubicBezTo>
                    <a:pt x="485910" y="151186"/>
                    <a:pt x="485258" y="149633"/>
                    <a:pt x="484730" y="148671"/>
                  </a:cubicBezTo>
                  <a:cubicBezTo>
                    <a:pt x="479699" y="138484"/>
                    <a:pt x="473487" y="133360"/>
                    <a:pt x="465102" y="126620"/>
                  </a:cubicBezTo>
                  <a:close/>
                  <a:moveTo>
                    <a:pt x="451406" y="40438"/>
                  </a:moveTo>
                  <a:cubicBezTo>
                    <a:pt x="455372" y="44210"/>
                    <a:pt x="458543" y="48741"/>
                    <a:pt x="460723" y="53762"/>
                  </a:cubicBezTo>
                  <a:cubicBezTo>
                    <a:pt x="464139" y="61805"/>
                    <a:pt x="465133" y="73886"/>
                    <a:pt x="467369" y="83017"/>
                  </a:cubicBezTo>
                  <a:cubicBezTo>
                    <a:pt x="468705" y="88576"/>
                    <a:pt x="469543" y="92334"/>
                    <a:pt x="471500" y="98794"/>
                  </a:cubicBezTo>
                  <a:cubicBezTo>
                    <a:pt x="471500" y="99353"/>
                    <a:pt x="471096" y="99601"/>
                    <a:pt x="470785" y="99073"/>
                  </a:cubicBezTo>
                  <a:lnTo>
                    <a:pt x="470630" y="98887"/>
                  </a:lnTo>
                  <a:cubicBezTo>
                    <a:pt x="464233" y="90191"/>
                    <a:pt x="456282" y="84787"/>
                    <a:pt x="444977" y="77644"/>
                  </a:cubicBezTo>
                  <a:cubicBezTo>
                    <a:pt x="438487" y="73753"/>
                    <a:pt x="432803" y="68650"/>
                    <a:pt x="428238" y="62613"/>
                  </a:cubicBezTo>
                  <a:lnTo>
                    <a:pt x="425691" y="59259"/>
                  </a:lnTo>
                  <a:cubicBezTo>
                    <a:pt x="425474" y="59108"/>
                    <a:pt x="425210" y="59032"/>
                    <a:pt x="424946" y="59041"/>
                  </a:cubicBezTo>
                  <a:cubicBezTo>
                    <a:pt x="424955" y="59513"/>
                    <a:pt x="425017" y="59982"/>
                    <a:pt x="425132" y="60439"/>
                  </a:cubicBezTo>
                  <a:cubicBezTo>
                    <a:pt x="426561" y="67737"/>
                    <a:pt x="431344" y="81247"/>
                    <a:pt x="439822" y="89259"/>
                  </a:cubicBezTo>
                  <a:cubicBezTo>
                    <a:pt x="445847" y="95005"/>
                    <a:pt x="452617" y="100098"/>
                    <a:pt x="459046" y="105409"/>
                  </a:cubicBezTo>
                  <a:cubicBezTo>
                    <a:pt x="467323" y="112434"/>
                    <a:pt x="474876" y="120266"/>
                    <a:pt x="481593" y="128794"/>
                  </a:cubicBezTo>
                  <a:lnTo>
                    <a:pt x="481593" y="128794"/>
                  </a:lnTo>
                  <a:cubicBezTo>
                    <a:pt x="481593" y="128794"/>
                    <a:pt x="482121" y="129105"/>
                    <a:pt x="482121" y="128794"/>
                  </a:cubicBezTo>
                  <a:lnTo>
                    <a:pt x="482121" y="128794"/>
                  </a:lnTo>
                  <a:cubicBezTo>
                    <a:pt x="482121" y="127086"/>
                    <a:pt x="481904" y="124415"/>
                    <a:pt x="481904" y="121279"/>
                  </a:cubicBezTo>
                  <a:cubicBezTo>
                    <a:pt x="481904" y="114260"/>
                    <a:pt x="482214" y="104850"/>
                    <a:pt x="482525" y="98390"/>
                  </a:cubicBezTo>
                  <a:cubicBezTo>
                    <a:pt x="482525" y="95781"/>
                    <a:pt x="482742" y="93141"/>
                    <a:pt x="482711" y="90533"/>
                  </a:cubicBezTo>
                  <a:cubicBezTo>
                    <a:pt x="482969" y="82685"/>
                    <a:pt x="481550" y="74871"/>
                    <a:pt x="478550" y="67613"/>
                  </a:cubicBezTo>
                  <a:cubicBezTo>
                    <a:pt x="473745" y="55740"/>
                    <a:pt x="464826" y="45994"/>
                    <a:pt x="453425" y="40159"/>
                  </a:cubicBezTo>
                  <a:cubicBezTo>
                    <a:pt x="452717" y="39814"/>
                    <a:pt x="451978" y="39533"/>
                    <a:pt x="451220" y="39320"/>
                  </a:cubicBezTo>
                  <a:cubicBezTo>
                    <a:pt x="451111" y="39589"/>
                    <a:pt x="451111" y="39890"/>
                    <a:pt x="451220" y="40159"/>
                  </a:cubicBezTo>
                  <a:cubicBezTo>
                    <a:pt x="451220" y="40159"/>
                    <a:pt x="451344" y="40407"/>
                    <a:pt x="451406" y="40438"/>
                  </a:cubicBezTo>
                  <a:close/>
                  <a:moveTo>
                    <a:pt x="402275" y="17767"/>
                  </a:moveTo>
                  <a:cubicBezTo>
                    <a:pt x="408952" y="23975"/>
                    <a:pt x="414834" y="30985"/>
                    <a:pt x="419790" y="38637"/>
                  </a:cubicBezTo>
                  <a:cubicBezTo>
                    <a:pt x="424365" y="46127"/>
                    <a:pt x="429887" y="52996"/>
                    <a:pt x="436219" y="59072"/>
                  </a:cubicBezTo>
                  <a:cubicBezTo>
                    <a:pt x="440661" y="63575"/>
                    <a:pt x="453611" y="73607"/>
                    <a:pt x="456841" y="76122"/>
                  </a:cubicBezTo>
                  <a:lnTo>
                    <a:pt x="456841" y="76122"/>
                  </a:lnTo>
                  <a:cubicBezTo>
                    <a:pt x="456931" y="76160"/>
                    <a:pt x="457031" y="76160"/>
                    <a:pt x="457121" y="76122"/>
                  </a:cubicBezTo>
                  <a:cubicBezTo>
                    <a:pt x="457114" y="76070"/>
                    <a:pt x="457114" y="76020"/>
                    <a:pt x="457121" y="75967"/>
                  </a:cubicBezTo>
                  <a:cubicBezTo>
                    <a:pt x="456437" y="72240"/>
                    <a:pt x="450599" y="44910"/>
                    <a:pt x="433549" y="31556"/>
                  </a:cubicBezTo>
                  <a:cubicBezTo>
                    <a:pt x="423806" y="23851"/>
                    <a:pt x="412495" y="18371"/>
                    <a:pt x="400411" y="15500"/>
                  </a:cubicBezTo>
                  <a:cubicBezTo>
                    <a:pt x="400411" y="15748"/>
                    <a:pt x="400411" y="16338"/>
                    <a:pt x="400411" y="16307"/>
                  </a:cubicBezTo>
                  <a:cubicBezTo>
                    <a:pt x="401281" y="16897"/>
                    <a:pt x="401716" y="17239"/>
                    <a:pt x="402275" y="17767"/>
                  </a:cubicBezTo>
                  <a:close/>
                  <a:moveTo>
                    <a:pt x="134597" y="389763"/>
                  </a:moveTo>
                  <a:cubicBezTo>
                    <a:pt x="145818" y="388770"/>
                    <a:pt x="156915" y="386692"/>
                    <a:pt x="167735" y="383552"/>
                  </a:cubicBezTo>
                  <a:cubicBezTo>
                    <a:pt x="174847" y="381658"/>
                    <a:pt x="188667" y="378645"/>
                    <a:pt x="193450" y="377558"/>
                  </a:cubicBezTo>
                  <a:lnTo>
                    <a:pt x="193729" y="377558"/>
                  </a:lnTo>
                  <a:cubicBezTo>
                    <a:pt x="193729" y="377558"/>
                    <a:pt x="193729" y="377558"/>
                    <a:pt x="193729" y="377558"/>
                  </a:cubicBezTo>
                  <a:cubicBezTo>
                    <a:pt x="193655" y="377356"/>
                    <a:pt x="193549" y="377170"/>
                    <a:pt x="193419" y="376999"/>
                  </a:cubicBezTo>
                  <a:cubicBezTo>
                    <a:pt x="193276" y="376903"/>
                    <a:pt x="193117" y="376828"/>
                    <a:pt x="192953" y="376782"/>
                  </a:cubicBezTo>
                  <a:cubicBezTo>
                    <a:pt x="186741" y="375198"/>
                    <a:pt x="169753" y="370229"/>
                    <a:pt x="157890" y="358893"/>
                  </a:cubicBezTo>
                  <a:cubicBezTo>
                    <a:pt x="150312" y="351874"/>
                    <a:pt x="143169" y="344328"/>
                    <a:pt x="135591" y="337153"/>
                  </a:cubicBezTo>
                  <a:cubicBezTo>
                    <a:pt x="129380" y="331470"/>
                    <a:pt x="116057" y="320010"/>
                    <a:pt x="115125" y="319700"/>
                  </a:cubicBezTo>
                  <a:cubicBezTo>
                    <a:pt x="115006" y="319917"/>
                    <a:pt x="114952" y="320165"/>
                    <a:pt x="114970" y="320414"/>
                  </a:cubicBezTo>
                  <a:cubicBezTo>
                    <a:pt x="116957" y="323023"/>
                    <a:pt x="124038" y="339048"/>
                    <a:pt x="128386" y="347371"/>
                  </a:cubicBezTo>
                  <a:cubicBezTo>
                    <a:pt x="134597" y="359297"/>
                    <a:pt x="142921" y="368769"/>
                    <a:pt x="155157" y="373241"/>
                  </a:cubicBezTo>
                  <a:lnTo>
                    <a:pt x="155374" y="373397"/>
                  </a:lnTo>
                  <a:cubicBezTo>
                    <a:pt x="155654" y="373676"/>
                    <a:pt x="155374" y="374049"/>
                    <a:pt x="154380" y="373893"/>
                  </a:cubicBezTo>
                  <a:lnTo>
                    <a:pt x="154163" y="373893"/>
                  </a:lnTo>
                  <a:cubicBezTo>
                    <a:pt x="140591" y="371980"/>
                    <a:pt x="126929" y="370810"/>
                    <a:pt x="113230" y="370384"/>
                  </a:cubicBezTo>
                  <a:cubicBezTo>
                    <a:pt x="102575" y="370278"/>
                    <a:pt x="91986" y="368691"/>
                    <a:pt x="81770" y="365663"/>
                  </a:cubicBezTo>
                  <a:cubicBezTo>
                    <a:pt x="74497" y="363437"/>
                    <a:pt x="67711" y="359853"/>
                    <a:pt x="61770" y="355104"/>
                  </a:cubicBezTo>
                  <a:cubicBezTo>
                    <a:pt x="61472" y="354977"/>
                    <a:pt x="61135" y="354977"/>
                    <a:pt x="60838" y="355104"/>
                  </a:cubicBezTo>
                  <a:lnTo>
                    <a:pt x="60838" y="355104"/>
                  </a:lnTo>
                  <a:cubicBezTo>
                    <a:pt x="77233" y="379285"/>
                    <a:pt x="105558" y="392543"/>
                    <a:pt x="134628" y="389639"/>
                  </a:cubicBezTo>
                  <a:close/>
                  <a:moveTo>
                    <a:pt x="123976" y="361812"/>
                  </a:moveTo>
                  <a:lnTo>
                    <a:pt x="126740" y="362278"/>
                  </a:lnTo>
                  <a:lnTo>
                    <a:pt x="126740" y="362278"/>
                  </a:lnTo>
                  <a:cubicBezTo>
                    <a:pt x="126721" y="362114"/>
                    <a:pt x="126669" y="361955"/>
                    <a:pt x="126585" y="361812"/>
                  </a:cubicBezTo>
                  <a:lnTo>
                    <a:pt x="125839" y="361005"/>
                  </a:lnTo>
                  <a:cubicBezTo>
                    <a:pt x="117894" y="352666"/>
                    <a:pt x="111929" y="342647"/>
                    <a:pt x="108386" y="331687"/>
                  </a:cubicBezTo>
                  <a:cubicBezTo>
                    <a:pt x="105497" y="323675"/>
                    <a:pt x="102795" y="315600"/>
                    <a:pt x="100000" y="307556"/>
                  </a:cubicBezTo>
                  <a:cubicBezTo>
                    <a:pt x="96025" y="296190"/>
                    <a:pt x="87578" y="278022"/>
                    <a:pt x="77298" y="266313"/>
                  </a:cubicBezTo>
                  <a:cubicBezTo>
                    <a:pt x="77298" y="266313"/>
                    <a:pt x="77298" y="266313"/>
                    <a:pt x="77298" y="266313"/>
                  </a:cubicBezTo>
                  <a:cubicBezTo>
                    <a:pt x="77121" y="266543"/>
                    <a:pt x="77042" y="266832"/>
                    <a:pt x="77080" y="267121"/>
                  </a:cubicBezTo>
                  <a:cubicBezTo>
                    <a:pt x="80497" y="277276"/>
                    <a:pt x="80714" y="288643"/>
                    <a:pt x="82174" y="299171"/>
                  </a:cubicBezTo>
                  <a:cubicBezTo>
                    <a:pt x="86335" y="329358"/>
                    <a:pt x="100249" y="343582"/>
                    <a:pt x="100808" y="344110"/>
                  </a:cubicBezTo>
                  <a:cubicBezTo>
                    <a:pt x="101367" y="344638"/>
                    <a:pt x="100808" y="344949"/>
                    <a:pt x="100497" y="344700"/>
                  </a:cubicBezTo>
                  <a:cubicBezTo>
                    <a:pt x="100187" y="344452"/>
                    <a:pt x="99379" y="343893"/>
                    <a:pt x="98758" y="343365"/>
                  </a:cubicBezTo>
                  <a:cubicBezTo>
                    <a:pt x="89561" y="336132"/>
                    <a:pt x="79427" y="330178"/>
                    <a:pt x="68633" y="325662"/>
                  </a:cubicBezTo>
                  <a:cubicBezTo>
                    <a:pt x="60066" y="321964"/>
                    <a:pt x="51854" y="317495"/>
                    <a:pt x="44098" y="312308"/>
                  </a:cubicBezTo>
                  <a:cubicBezTo>
                    <a:pt x="35070" y="306529"/>
                    <a:pt x="26967" y="299420"/>
                    <a:pt x="20060" y="291221"/>
                  </a:cubicBezTo>
                  <a:cubicBezTo>
                    <a:pt x="19787" y="291081"/>
                    <a:pt x="19464" y="291081"/>
                    <a:pt x="19191" y="291221"/>
                  </a:cubicBezTo>
                  <a:cubicBezTo>
                    <a:pt x="20377" y="295205"/>
                    <a:pt x="21926" y="299072"/>
                    <a:pt x="23818" y="302774"/>
                  </a:cubicBezTo>
                  <a:cubicBezTo>
                    <a:pt x="31003" y="316811"/>
                    <a:pt x="41425" y="328936"/>
                    <a:pt x="54223" y="338147"/>
                  </a:cubicBezTo>
                  <a:cubicBezTo>
                    <a:pt x="66424" y="347579"/>
                    <a:pt x="80817" y="353766"/>
                    <a:pt x="96056" y="356129"/>
                  </a:cubicBezTo>
                  <a:cubicBezTo>
                    <a:pt x="105435" y="357558"/>
                    <a:pt x="114659" y="359794"/>
                    <a:pt x="123976" y="361719"/>
                  </a:cubicBezTo>
                  <a:close/>
                  <a:moveTo>
                    <a:pt x="46831" y="299699"/>
                  </a:moveTo>
                  <a:cubicBezTo>
                    <a:pt x="56148" y="305910"/>
                    <a:pt x="70434" y="314358"/>
                    <a:pt x="75403" y="317557"/>
                  </a:cubicBezTo>
                  <a:lnTo>
                    <a:pt x="75403" y="317557"/>
                  </a:lnTo>
                  <a:cubicBezTo>
                    <a:pt x="75403" y="317557"/>
                    <a:pt x="75745" y="316936"/>
                    <a:pt x="75621" y="316594"/>
                  </a:cubicBezTo>
                  <a:cubicBezTo>
                    <a:pt x="75497" y="316252"/>
                    <a:pt x="75621" y="316594"/>
                    <a:pt x="75621" y="316408"/>
                  </a:cubicBezTo>
                  <a:cubicBezTo>
                    <a:pt x="69409" y="303985"/>
                    <a:pt x="68447" y="290662"/>
                    <a:pt x="67360" y="277090"/>
                  </a:cubicBezTo>
                  <a:cubicBezTo>
                    <a:pt x="66428" y="265350"/>
                    <a:pt x="68571" y="250661"/>
                    <a:pt x="67981" y="239232"/>
                  </a:cubicBezTo>
                  <a:cubicBezTo>
                    <a:pt x="67059" y="229784"/>
                    <a:pt x="65080" y="220471"/>
                    <a:pt x="62080" y="211467"/>
                  </a:cubicBezTo>
                  <a:cubicBezTo>
                    <a:pt x="61969" y="211004"/>
                    <a:pt x="61802" y="210554"/>
                    <a:pt x="61583" y="210132"/>
                  </a:cubicBezTo>
                  <a:cubicBezTo>
                    <a:pt x="61397" y="210132"/>
                    <a:pt x="61086" y="210567"/>
                    <a:pt x="61024" y="210753"/>
                  </a:cubicBezTo>
                  <a:cubicBezTo>
                    <a:pt x="59782" y="224759"/>
                    <a:pt x="54813" y="237213"/>
                    <a:pt x="52949" y="248673"/>
                  </a:cubicBezTo>
                  <a:cubicBezTo>
                    <a:pt x="51021" y="262195"/>
                    <a:pt x="52081" y="275978"/>
                    <a:pt x="56055" y="289047"/>
                  </a:cubicBezTo>
                  <a:cubicBezTo>
                    <a:pt x="56273" y="289606"/>
                    <a:pt x="55714" y="289761"/>
                    <a:pt x="55496" y="289450"/>
                  </a:cubicBezTo>
                  <a:cubicBezTo>
                    <a:pt x="48011" y="278487"/>
                    <a:pt x="31986" y="262338"/>
                    <a:pt x="23663" y="253642"/>
                  </a:cubicBezTo>
                  <a:cubicBezTo>
                    <a:pt x="13073" y="242493"/>
                    <a:pt x="5837" y="232120"/>
                    <a:pt x="1923" y="219480"/>
                  </a:cubicBezTo>
                  <a:cubicBezTo>
                    <a:pt x="1923" y="219480"/>
                    <a:pt x="1364" y="218983"/>
                    <a:pt x="1240" y="219045"/>
                  </a:cubicBezTo>
                  <a:cubicBezTo>
                    <a:pt x="1176" y="219644"/>
                    <a:pt x="1176" y="220247"/>
                    <a:pt x="1240" y="220846"/>
                  </a:cubicBezTo>
                  <a:cubicBezTo>
                    <a:pt x="1070" y="238763"/>
                    <a:pt x="6498" y="256288"/>
                    <a:pt x="16768" y="270972"/>
                  </a:cubicBezTo>
                  <a:cubicBezTo>
                    <a:pt x="24868" y="282382"/>
                    <a:pt x="35072" y="292143"/>
                    <a:pt x="46831" y="299730"/>
                  </a:cubicBezTo>
                  <a:close/>
                  <a:moveTo>
                    <a:pt x="41800" y="257679"/>
                  </a:moveTo>
                  <a:cubicBezTo>
                    <a:pt x="41800" y="257679"/>
                    <a:pt x="41800" y="257679"/>
                    <a:pt x="41800" y="257679"/>
                  </a:cubicBezTo>
                  <a:cubicBezTo>
                    <a:pt x="41800" y="257679"/>
                    <a:pt x="42204" y="257214"/>
                    <a:pt x="42080" y="256158"/>
                  </a:cubicBezTo>
                  <a:cubicBezTo>
                    <a:pt x="40977" y="244074"/>
                    <a:pt x="42699" y="231899"/>
                    <a:pt x="47111" y="220598"/>
                  </a:cubicBezTo>
                  <a:cubicBezTo>
                    <a:pt x="53322" y="202368"/>
                    <a:pt x="59533" y="183578"/>
                    <a:pt x="61552" y="164385"/>
                  </a:cubicBezTo>
                  <a:cubicBezTo>
                    <a:pt x="61801" y="161839"/>
                    <a:pt x="62049" y="157894"/>
                    <a:pt x="61987" y="156683"/>
                  </a:cubicBezTo>
                  <a:cubicBezTo>
                    <a:pt x="61714" y="156699"/>
                    <a:pt x="61457" y="156823"/>
                    <a:pt x="61273" y="157025"/>
                  </a:cubicBezTo>
                  <a:cubicBezTo>
                    <a:pt x="57578" y="164951"/>
                    <a:pt x="53279" y="172584"/>
                    <a:pt x="48415" y="179852"/>
                  </a:cubicBezTo>
                  <a:cubicBezTo>
                    <a:pt x="41303" y="191032"/>
                    <a:pt x="33228" y="202119"/>
                    <a:pt x="32235" y="215536"/>
                  </a:cubicBezTo>
                  <a:cubicBezTo>
                    <a:pt x="31963" y="219374"/>
                    <a:pt x="32046" y="223231"/>
                    <a:pt x="32483" y="227058"/>
                  </a:cubicBezTo>
                  <a:cubicBezTo>
                    <a:pt x="32483" y="227058"/>
                    <a:pt x="32483" y="227492"/>
                    <a:pt x="32048" y="227399"/>
                  </a:cubicBezTo>
                  <a:cubicBezTo>
                    <a:pt x="31614" y="227306"/>
                    <a:pt x="31862" y="227399"/>
                    <a:pt x="31831" y="227151"/>
                  </a:cubicBezTo>
                  <a:cubicBezTo>
                    <a:pt x="30961" y="224045"/>
                    <a:pt x="29999" y="219977"/>
                    <a:pt x="28725" y="215753"/>
                  </a:cubicBezTo>
                  <a:cubicBezTo>
                    <a:pt x="22203" y="193610"/>
                    <a:pt x="6551" y="179727"/>
                    <a:pt x="6644" y="147428"/>
                  </a:cubicBezTo>
                  <a:cubicBezTo>
                    <a:pt x="6644" y="147273"/>
                    <a:pt x="6240" y="146714"/>
                    <a:pt x="6023" y="146714"/>
                  </a:cubicBezTo>
                  <a:cubicBezTo>
                    <a:pt x="5105" y="148491"/>
                    <a:pt x="4366" y="150351"/>
                    <a:pt x="3818" y="152273"/>
                  </a:cubicBezTo>
                  <a:cubicBezTo>
                    <a:pt x="-10127" y="197274"/>
                    <a:pt x="18197" y="229542"/>
                    <a:pt x="23787" y="236406"/>
                  </a:cubicBezTo>
                  <a:cubicBezTo>
                    <a:pt x="29160" y="242679"/>
                    <a:pt x="37576" y="251437"/>
                    <a:pt x="41800" y="257679"/>
                  </a:cubicBezTo>
                  <a:close/>
                  <a:moveTo>
                    <a:pt x="21613" y="168267"/>
                  </a:moveTo>
                  <a:cubicBezTo>
                    <a:pt x="24719" y="176932"/>
                    <a:pt x="28694" y="189728"/>
                    <a:pt x="29564" y="193113"/>
                  </a:cubicBezTo>
                  <a:cubicBezTo>
                    <a:pt x="29564" y="193113"/>
                    <a:pt x="30154" y="193113"/>
                    <a:pt x="30216" y="192709"/>
                  </a:cubicBezTo>
                  <a:cubicBezTo>
                    <a:pt x="32638" y="183392"/>
                    <a:pt x="42639" y="165503"/>
                    <a:pt x="48850" y="157056"/>
                  </a:cubicBezTo>
                  <a:cubicBezTo>
                    <a:pt x="49285" y="156466"/>
                    <a:pt x="49751" y="155876"/>
                    <a:pt x="50185" y="155255"/>
                  </a:cubicBezTo>
                  <a:cubicBezTo>
                    <a:pt x="56397" y="146994"/>
                    <a:pt x="63105" y="138950"/>
                    <a:pt x="67267" y="129353"/>
                  </a:cubicBezTo>
                  <a:cubicBezTo>
                    <a:pt x="70174" y="122064"/>
                    <a:pt x="72714" y="114633"/>
                    <a:pt x="74875" y="107086"/>
                  </a:cubicBezTo>
                  <a:cubicBezTo>
                    <a:pt x="74875" y="107086"/>
                    <a:pt x="74875" y="107086"/>
                    <a:pt x="74503" y="107086"/>
                  </a:cubicBezTo>
                  <a:cubicBezTo>
                    <a:pt x="74270" y="107014"/>
                    <a:pt x="74021" y="107014"/>
                    <a:pt x="73788" y="107086"/>
                  </a:cubicBezTo>
                  <a:cubicBezTo>
                    <a:pt x="73714" y="107120"/>
                    <a:pt x="73649" y="107173"/>
                    <a:pt x="73602" y="107241"/>
                  </a:cubicBezTo>
                  <a:lnTo>
                    <a:pt x="73602" y="107241"/>
                  </a:lnTo>
                  <a:cubicBezTo>
                    <a:pt x="68670" y="114334"/>
                    <a:pt x="62881" y="120791"/>
                    <a:pt x="56366" y="126465"/>
                  </a:cubicBezTo>
                  <a:cubicBezTo>
                    <a:pt x="48105" y="133204"/>
                    <a:pt x="41645" y="138329"/>
                    <a:pt x="36676" y="148205"/>
                  </a:cubicBezTo>
                  <a:cubicBezTo>
                    <a:pt x="36148" y="149261"/>
                    <a:pt x="35496" y="150720"/>
                    <a:pt x="34874" y="152273"/>
                  </a:cubicBezTo>
                  <a:cubicBezTo>
                    <a:pt x="33353" y="155814"/>
                    <a:pt x="31769" y="160068"/>
                    <a:pt x="31769" y="160162"/>
                  </a:cubicBezTo>
                  <a:cubicBezTo>
                    <a:pt x="31769" y="160255"/>
                    <a:pt x="31241" y="160845"/>
                    <a:pt x="31055" y="160162"/>
                  </a:cubicBezTo>
                  <a:cubicBezTo>
                    <a:pt x="30868" y="159478"/>
                    <a:pt x="31893" y="148050"/>
                    <a:pt x="31986" y="146466"/>
                  </a:cubicBezTo>
                  <a:cubicBezTo>
                    <a:pt x="31983" y="137006"/>
                    <a:pt x="31110" y="127565"/>
                    <a:pt x="29377" y="118266"/>
                  </a:cubicBezTo>
                  <a:cubicBezTo>
                    <a:pt x="27794" y="106496"/>
                    <a:pt x="26707" y="96713"/>
                    <a:pt x="29936" y="82831"/>
                  </a:cubicBezTo>
                  <a:cubicBezTo>
                    <a:pt x="30154" y="81899"/>
                    <a:pt x="30402" y="80936"/>
                    <a:pt x="30682" y="80004"/>
                  </a:cubicBezTo>
                  <a:cubicBezTo>
                    <a:pt x="30961" y="79073"/>
                    <a:pt x="31055" y="78762"/>
                    <a:pt x="31272" y="78048"/>
                  </a:cubicBezTo>
                  <a:cubicBezTo>
                    <a:pt x="31272" y="78048"/>
                    <a:pt x="31272" y="77365"/>
                    <a:pt x="30930" y="77302"/>
                  </a:cubicBezTo>
                  <a:cubicBezTo>
                    <a:pt x="18508" y="92396"/>
                    <a:pt x="11489" y="120005"/>
                    <a:pt x="14532" y="141310"/>
                  </a:cubicBezTo>
                  <a:cubicBezTo>
                    <a:pt x="16380" y="150422"/>
                    <a:pt x="18744" y="159422"/>
                    <a:pt x="21613" y="168267"/>
                  </a:cubicBezTo>
                  <a:close/>
                  <a:moveTo>
                    <a:pt x="39533" y="121434"/>
                  </a:moveTo>
                  <a:cubicBezTo>
                    <a:pt x="39533" y="124540"/>
                    <a:pt x="39533" y="127242"/>
                    <a:pt x="39316" y="128950"/>
                  </a:cubicBezTo>
                  <a:lnTo>
                    <a:pt x="39316" y="128950"/>
                  </a:lnTo>
                  <a:cubicBezTo>
                    <a:pt x="39316" y="129136"/>
                    <a:pt x="39844" y="128950"/>
                    <a:pt x="39844" y="128950"/>
                  </a:cubicBezTo>
                  <a:lnTo>
                    <a:pt x="39844" y="128950"/>
                  </a:lnTo>
                  <a:cubicBezTo>
                    <a:pt x="46561" y="120422"/>
                    <a:pt x="54114" y="112589"/>
                    <a:pt x="62391" y="105564"/>
                  </a:cubicBezTo>
                  <a:cubicBezTo>
                    <a:pt x="68819" y="100253"/>
                    <a:pt x="75590" y="95160"/>
                    <a:pt x="81615" y="89415"/>
                  </a:cubicBezTo>
                  <a:cubicBezTo>
                    <a:pt x="89969" y="81402"/>
                    <a:pt x="94876" y="67892"/>
                    <a:pt x="96305" y="60594"/>
                  </a:cubicBezTo>
                  <a:cubicBezTo>
                    <a:pt x="96419" y="60137"/>
                    <a:pt x="96482" y="59668"/>
                    <a:pt x="96491" y="59196"/>
                  </a:cubicBezTo>
                  <a:cubicBezTo>
                    <a:pt x="96226" y="59187"/>
                    <a:pt x="95964" y="59264"/>
                    <a:pt x="95746" y="59414"/>
                  </a:cubicBezTo>
                  <a:lnTo>
                    <a:pt x="93199" y="62768"/>
                  </a:lnTo>
                  <a:cubicBezTo>
                    <a:pt x="88635" y="68805"/>
                    <a:pt x="82952" y="73908"/>
                    <a:pt x="76459" y="77799"/>
                  </a:cubicBezTo>
                  <a:cubicBezTo>
                    <a:pt x="65155" y="84942"/>
                    <a:pt x="57204" y="90222"/>
                    <a:pt x="50807" y="99042"/>
                  </a:cubicBezTo>
                  <a:lnTo>
                    <a:pt x="50651" y="99228"/>
                  </a:lnTo>
                  <a:cubicBezTo>
                    <a:pt x="50341" y="99756"/>
                    <a:pt x="49782" y="99508"/>
                    <a:pt x="49937" y="98949"/>
                  </a:cubicBezTo>
                  <a:cubicBezTo>
                    <a:pt x="51894" y="92738"/>
                    <a:pt x="52732" y="88731"/>
                    <a:pt x="54067" y="83172"/>
                  </a:cubicBezTo>
                  <a:cubicBezTo>
                    <a:pt x="56304" y="74042"/>
                    <a:pt x="57173" y="61961"/>
                    <a:pt x="60745" y="53917"/>
                  </a:cubicBezTo>
                  <a:cubicBezTo>
                    <a:pt x="62915" y="48890"/>
                    <a:pt x="66085" y="44357"/>
                    <a:pt x="70062" y="40594"/>
                  </a:cubicBezTo>
                  <a:cubicBezTo>
                    <a:pt x="70062" y="40594"/>
                    <a:pt x="70062" y="40594"/>
                    <a:pt x="70062" y="40594"/>
                  </a:cubicBezTo>
                  <a:cubicBezTo>
                    <a:pt x="70170" y="40325"/>
                    <a:pt x="70170" y="40024"/>
                    <a:pt x="70062" y="39755"/>
                  </a:cubicBezTo>
                  <a:cubicBezTo>
                    <a:pt x="69303" y="39968"/>
                    <a:pt x="68565" y="40249"/>
                    <a:pt x="67857" y="40594"/>
                  </a:cubicBezTo>
                  <a:cubicBezTo>
                    <a:pt x="56455" y="46428"/>
                    <a:pt x="47536" y="56174"/>
                    <a:pt x="42732" y="68048"/>
                  </a:cubicBezTo>
                  <a:cubicBezTo>
                    <a:pt x="39813" y="75228"/>
                    <a:pt x="38437" y="82942"/>
                    <a:pt x="38694" y="90688"/>
                  </a:cubicBezTo>
                  <a:cubicBezTo>
                    <a:pt x="38694" y="93297"/>
                    <a:pt x="38694" y="95936"/>
                    <a:pt x="38881" y="98545"/>
                  </a:cubicBezTo>
                  <a:cubicBezTo>
                    <a:pt x="39222" y="105005"/>
                    <a:pt x="39533" y="114415"/>
                    <a:pt x="39533" y="121434"/>
                  </a:cubicBezTo>
                  <a:close/>
                  <a:moveTo>
                    <a:pt x="64099" y="76216"/>
                  </a:moveTo>
                  <a:cubicBezTo>
                    <a:pt x="64189" y="76253"/>
                    <a:pt x="64289" y="76253"/>
                    <a:pt x="64378" y="76216"/>
                  </a:cubicBezTo>
                  <a:lnTo>
                    <a:pt x="64378" y="76216"/>
                  </a:lnTo>
                  <a:cubicBezTo>
                    <a:pt x="67484" y="73700"/>
                    <a:pt x="80528" y="63793"/>
                    <a:pt x="85000" y="59165"/>
                  </a:cubicBezTo>
                  <a:cubicBezTo>
                    <a:pt x="91376" y="53097"/>
                    <a:pt x="96940" y="46228"/>
                    <a:pt x="101553" y="38730"/>
                  </a:cubicBezTo>
                  <a:cubicBezTo>
                    <a:pt x="106499" y="31071"/>
                    <a:pt x="112383" y="24060"/>
                    <a:pt x="119069" y="17860"/>
                  </a:cubicBezTo>
                  <a:cubicBezTo>
                    <a:pt x="119628" y="17332"/>
                    <a:pt x="120063" y="16990"/>
                    <a:pt x="120622" y="16494"/>
                  </a:cubicBezTo>
                  <a:cubicBezTo>
                    <a:pt x="120622" y="16494"/>
                    <a:pt x="120839" y="15935"/>
                    <a:pt x="120622" y="15686"/>
                  </a:cubicBezTo>
                  <a:cubicBezTo>
                    <a:pt x="108537" y="18557"/>
                    <a:pt x="97227" y="24038"/>
                    <a:pt x="87484" y="31742"/>
                  </a:cubicBezTo>
                  <a:cubicBezTo>
                    <a:pt x="70434" y="45221"/>
                    <a:pt x="64596" y="72427"/>
                    <a:pt x="63912" y="76153"/>
                  </a:cubicBezTo>
                  <a:cubicBezTo>
                    <a:pt x="63977" y="76163"/>
                    <a:pt x="64040" y="76184"/>
                    <a:pt x="64099" y="76216"/>
                  </a:cubicBezTo>
                  <a:close/>
                  <a:moveTo>
                    <a:pt x="256091" y="224573"/>
                  </a:moveTo>
                  <a:cubicBezTo>
                    <a:pt x="257426" y="222585"/>
                    <a:pt x="254103" y="221467"/>
                    <a:pt x="253234" y="224791"/>
                  </a:cubicBezTo>
                  <a:cubicBezTo>
                    <a:pt x="252364" y="228114"/>
                    <a:pt x="254787" y="226592"/>
                    <a:pt x="256091" y="224573"/>
                  </a:cubicBezTo>
                  <a:close/>
                  <a:moveTo>
                    <a:pt x="292427" y="140720"/>
                  </a:moveTo>
                  <a:cubicBezTo>
                    <a:pt x="291123" y="140037"/>
                    <a:pt x="285812" y="146528"/>
                    <a:pt x="286682" y="147553"/>
                  </a:cubicBezTo>
                  <a:cubicBezTo>
                    <a:pt x="289036" y="145615"/>
                    <a:pt x="290995" y="143242"/>
                    <a:pt x="292458" y="140565"/>
                  </a:cubicBezTo>
                  <a:close/>
                  <a:moveTo>
                    <a:pt x="293576" y="139571"/>
                  </a:moveTo>
                  <a:cubicBezTo>
                    <a:pt x="294384" y="139975"/>
                    <a:pt x="297893" y="138080"/>
                    <a:pt x="297241" y="137552"/>
                  </a:cubicBezTo>
                  <a:cubicBezTo>
                    <a:pt x="296589" y="137024"/>
                    <a:pt x="292458" y="135099"/>
                    <a:pt x="292365" y="136279"/>
                  </a:cubicBezTo>
                  <a:cubicBezTo>
                    <a:pt x="292272" y="138018"/>
                    <a:pt x="292800" y="138981"/>
                    <a:pt x="293607" y="139416"/>
                  </a:cubicBezTo>
                  <a:close/>
                  <a:moveTo>
                    <a:pt x="357584" y="195659"/>
                  </a:moveTo>
                  <a:cubicBezTo>
                    <a:pt x="355907" y="195659"/>
                    <a:pt x="354106" y="198175"/>
                    <a:pt x="354478" y="198206"/>
                  </a:cubicBezTo>
                  <a:cubicBezTo>
                    <a:pt x="355690" y="198206"/>
                    <a:pt x="356590" y="199107"/>
                    <a:pt x="357584" y="198889"/>
                  </a:cubicBezTo>
                  <a:cubicBezTo>
                    <a:pt x="359478" y="198361"/>
                    <a:pt x="359261" y="195442"/>
                    <a:pt x="357615" y="195504"/>
                  </a:cubicBezTo>
                  <a:close/>
                  <a:moveTo>
                    <a:pt x="334385" y="135254"/>
                  </a:moveTo>
                  <a:cubicBezTo>
                    <a:pt x="332956" y="135254"/>
                    <a:pt x="332583" y="136869"/>
                    <a:pt x="333950" y="137583"/>
                  </a:cubicBezTo>
                  <a:cubicBezTo>
                    <a:pt x="335149" y="137826"/>
                    <a:pt x="336394" y="137627"/>
                    <a:pt x="337459" y="137024"/>
                  </a:cubicBezTo>
                  <a:cubicBezTo>
                    <a:pt x="338422" y="136434"/>
                    <a:pt x="339509" y="135689"/>
                    <a:pt x="339323" y="134229"/>
                  </a:cubicBezTo>
                  <a:cubicBezTo>
                    <a:pt x="339323" y="133329"/>
                    <a:pt x="337118" y="130844"/>
                    <a:pt x="338205" y="129881"/>
                  </a:cubicBezTo>
                  <a:cubicBezTo>
                    <a:pt x="339292" y="128919"/>
                    <a:pt x="340534" y="130471"/>
                    <a:pt x="341683" y="129881"/>
                  </a:cubicBezTo>
                  <a:cubicBezTo>
                    <a:pt x="342832" y="129291"/>
                    <a:pt x="342956" y="128546"/>
                    <a:pt x="342987" y="127366"/>
                  </a:cubicBezTo>
                  <a:cubicBezTo>
                    <a:pt x="343018" y="126186"/>
                    <a:pt x="342397" y="123577"/>
                    <a:pt x="340503" y="123577"/>
                  </a:cubicBezTo>
                  <a:cubicBezTo>
                    <a:pt x="339074" y="123577"/>
                    <a:pt x="336621" y="127366"/>
                    <a:pt x="336528" y="127614"/>
                  </a:cubicBezTo>
                  <a:cubicBezTo>
                    <a:pt x="336143" y="128614"/>
                    <a:pt x="336143" y="129720"/>
                    <a:pt x="336528" y="130720"/>
                  </a:cubicBezTo>
                  <a:cubicBezTo>
                    <a:pt x="337428" y="132739"/>
                    <a:pt x="337087" y="135037"/>
                    <a:pt x="334416" y="135099"/>
                  </a:cubicBezTo>
                  <a:close/>
                  <a:moveTo>
                    <a:pt x="365814" y="135534"/>
                  </a:moveTo>
                  <a:cubicBezTo>
                    <a:pt x="365814" y="136403"/>
                    <a:pt x="368299" y="142459"/>
                    <a:pt x="368547" y="144136"/>
                  </a:cubicBezTo>
                  <a:cubicBezTo>
                    <a:pt x="368795" y="145813"/>
                    <a:pt x="369323" y="150751"/>
                    <a:pt x="370659" y="150348"/>
                  </a:cubicBezTo>
                  <a:cubicBezTo>
                    <a:pt x="371497" y="150037"/>
                    <a:pt x="371435" y="146994"/>
                    <a:pt x="371249" y="145813"/>
                  </a:cubicBezTo>
                  <a:cubicBezTo>
                    <a:pt x="370715" y="142310"/>
                    <a:pt x="369873" y="138860"/>
                    <a:pt x="368733" y="135503"/>
                  </a:cubicBezTo>
                  <a:cubicBezTo>
                    <a:pt x="368050" y="133453"/>
                    <a:pt x="365131" y="126714"/>
                    <a:pt x="364168" y="126931"/>
                  </a:cubicBezTo>
                  <a:cubicBezTo>
                    <a:pt x="363205" y="127148"/>
                    <a:pt x="365628" y="131838"/>
                    <a:pt x="365969" y="133391"/>
                  </a:cubicBezTo>
                  <a:cubicBezTo>
                    <a:pt x="366035" y="134055"/>
                    <a:pt x="365994" y="134726"/>
                    <a:pt x="365845" y="135378"/>
                  </a:cubicBezTo>
                  <a:close/>
                  <a:moveTo>
                    <a:pt x="349261" y="54321"/>
                  </a:moveTo>
                  <a:cubicBezTo>
                    <a:pt x="350814" y="54911"/>
                    <a:pt x="350814" y="51991"/>
                    <a:pt x="348174" y="49848"/>
                  </a:cubicBezTo>
                  <a:cubicBezTo>
                    <a:pt x="345534" y="47706"/>
                    <a:pt x="341963" y="48761"/>
                    <a:pt x="343018" y="49848"/>
                  </a:cubicBezTo>
                  <a:cubicBezTo>
                    <a:pt x="344907" y="51592"/>
                    <a:pt x="347003" y="53094"/>
                    <a:pt x="349261" y="54321"/>
                  </a:cubicBezTo>
                  <a:close/>
                  <a:moveTo>
                    <a:pt x="277831" y="33761"/>
                  </a:moveTo>
                  <a:cubicBezTo>
                    <a:pt x="274725" y="31742"/>
                    <a:pt x="277303" y="28978"/>
                    <a:pt x="274725" y="27115"/>
                  </a:cubicBezTo>
                  <a:cubicBezTo>
                    <a:pt x="272026" y="26144"/>
                    <a:pt x="269011" y="26727"/>
                    <a:pt x="266868" y="28637"/>
                  </a:cubicBezTo>
                  <a:cubicBezTo>
                    <a:pt x="264787" y="31370"/>
                    <a:pt x="269601" y="30469"/>
                    <a:pt x="271340" y="31245"/>
                  </a:cubicBezTo>
                  <a:cubicBezTo>
                    <a:pt x="273079" y="32022"/>
                    <a:pt x="277551" y="35718"/>
                    <a:pt x="278234" y="34972"/>
                  </a:cubicBezTo>
                  <a:cubicBezTo>
                    <a:pt x="278918" y="34227"/>
                    <a:pt x="278048" y="34072"/>
                    <a:pt x="277831" y="33761"/>
                  </a:cubicBezTo>
                  <a:close/>
                  <a:moveTo>
                    <a:pt x="296775" y="24227"/>
                  </a:moveTo>
                  <a:cubicBezTo>
                    <a:pt x="292582" y="22301"/>
                    <a:pt x="276775" y="22394"/>
                    <a:pt x="277178" y="26494"/>
                  </a:cubicBezTo>
                  <a:cubicBezTo>
                    <a:pt x="277520" y="30034"/>
                    <a:pt x="286309" y="26711"/>
                    <a:pt x="288576" y="26494"/>
                  </a:cubicBezTo>
                  <a:cubicBezTo>
                    <a:pt x="290843" y="26276"/>
                    <a:pt x="300347" y="26121"/>
                    <a:pt x="296651" y="24227"/>
                  </a:cubicBezTo>
                  <a:close/>
                  <a:moveTo>
                    <a:pt x="250532" y="208144"/>
                  </a:moveTo>
                  <a:cubicBezTo>
                    <a:pt x="250314" y="207368"/>
                    <a:pt x="248948" y="207492"/>
                    <a:pt x="249290" y="208144"/>
                  </a:cubicBezTo>
                  <a:cubicBezTo>
                    <a:pt x="249631" y="208796"/>
                    <a:pt x="248886" y="209604"/>
                    <a:pt x="249569" y="210504"/>
                  </a:cubicBezTo>
                  <a:cubicBezTo>
                    <a:pt x="250709" y="211430"/>
                    <a:pt x="252342" y="211430"/>
                    <a:pt x="253482" y="210504"/>
                  </a:cubicBezTo>
                  <a:cubicBezTo>
                    <a:pt x="253954" y="209868"/>
                    <a:pt x="253858" y="208976"/>
                    <a:pt x="253265" y="208455"/>
                  </a:cubicBezTo>
                  <a:cubicBezTo>
                    <a:pt x="252395" y="208206"/>
                    <a:pt x="250594" y="208921"/>
                    <a:pt x="250408" y="208144"/>
                  </a:cubicBezTo>
                  <a:close/>
                  <a:moveTo>
                    <a:pt x="244320" y="176715"/>
                  </a:moveTo>
                  <a:cubicBezTo>
                    <a:pt x="245625" y="176715"/>
                    <a:pt x="245563" y="175721"/>
                    <a:pt x="246339" y="175783"/>
                  </a:cubicBezTo>
                  <a:cubicBezTo>
                    <a:pt x="247116" y="175845"/>
                    <a:pt x="246339" y="176746"/>
                    <a:pt x="247799" y="176746"/>
                  </a:cubicBezTo>
                  <a:cubicBezTo>
                    <a:pt x="249258" y="176746"/>
                    <a:pt x="250470" y="173392"/>
                    <a:pt x="246246" y="173392"/>
                  </a:cubicBezTo>
                  <a:cubicBezTo>
                    <a:pt x="242830" y="173392"/>
                    <a:pt x="243296" y="176653"/>
                    <a:pt x="244320" y="176715"/>
                  </a:cubicBezTo>
                  <a:close/>
                  <a:moveTo>
                    <a:pt x="249786" y="180193"/>
                  </a:moveTo>
                  <a:cubicBezTo>
                    <a:pt x="247178" y="179541"/>
                    <a:pt x="247706" y="181032"/>
                    <a:pt x="246091" y="181187"/>
                  </a:cubicBezTo>
                  <a:cubicBezTo>
                    <a:pt x="243420" y="181498"/>
                    <a:pt x="245780" y="179230"/>
                    <a:pt x="244476" y="178081"/>
                  </a:cubicBezTo>
                  <a:cubicBezTo>
                    <a:pt x="243917" y="177615"/>
                    <a:pt x="242333" y="179883"/>
                    <a:pt x="242240" y="181187"/>
                  </a:cubicBezTo>
                  <a:cubicBezTo>
                    <a:pt x="242240" y="181870"/>
                    <a:pt x="242240" y="184293"/>
                    <a:pt x="243265" y="184293"/>
                  </a:cubicBezTo>
                  <a:cubicBezTo>
                    <a:pt x="244289" y="184293"/>
                    <a:pt x="250314" y="185038"/>
                    <a:pt x="252302" y="185473"/>
                  </a:cubicBezTo>
                  <a:cubicBezTo>
                    <a:pt x="254290" y="185908"/>
                    <a:pt x="252209" y="180814"/>
                    <a:pt x="249880" y="180193"/>
                  </a:cubicBezTo>
                  <a:close/>
                  <a:moveTo>
                    <a:pt x="220562" y="211685"/>
                  </a:moveTo>
                  <a:cubicBezTo>
                    <a:pt x="221370" y="211685"/>
                    <a:pt x="221960" y="208827"/>
                    <a:pt x="221463" y="207430"/>
                  </a:cubicBezTo>
                  <a:cubicBezTo>
                    <a:pt x="220966" y="206032"/>
                    <a:pt x="218357" y="207057"/>
                    <a:pt x="218140" y="207709"/>
                  </a:cubicBezTo>
                  <a:cubicBezTo>
                    <a:pt x="217922" y="208362"/>
                    <a:pt x="219755" y="211685"/>
                    <a:pt x="220562" y="211685"/>
                  </a:cubicBezTo>
                  <a:close/>
                  <a:moveTo>
                    <a:pt x="182300" y="211405"/>
                  </a:moveTo>
                  <a:cubicBezTo>
                    <a:pt x="182300" y="210163"/>
                    <a:pt x="182300" y="206560"/>
                    <a:pt x="181431" y="205877"/>
                  </a:cubicBezTo>
                  <a:cubicBezTo>
                    <a:pt x="180561" y="205194"/>
                    <a:pt x="180685" y="206498"/>
                    <a:pt x="180095" y="206405"/>
                  </a:cubicBezTo>
                  <a:cubicBezTo>
                    <a:pt x="179505" y="206312"/>
                    <a:pt x="179629" y="204697"/>
                    <a:pt x="179039" y="204697"/>
                  </a:cubicBezTo>
                  <a:cubicBezTo>
                    <a:pt x="178449" y="204697"/>
                    <a:pt x="179257" y="207554"/>
                    <a:pt x="179878" y="209200"/>
                  </a:cubicBezTo>
                  <a:cubicBezTo>
                    <a:pt x="180499" y="210846"/>
                    <a:pt x="182145" y="213610"/>
                    <a:pt x="182300" y="211405"/>
                  </a:cubicBezTo>
                  <a:close/>
                  <a:moveTo>
                    <a:pt x="181369" y="202647"/>
                  </a:moveTo>
                  <a:cubicBezTo>
                    <a:pt x="182161" y="199815"/>
                    <a:pt x="182599" y="196892"/>
                    <a:pt x="182673" y="193951"/>
                  </a:cubicBezTo>
                  <a:cubicBezTo>
                    <a:pt x="182487" y="191653"/>
                    <a:pt x="181244" y="189510"/>
                    <a:pt x="180934" y="189665"/>
                  </a:cubicBezTo>
                  <a:cubicBezTo>
                    <a:pt x="180623" y="189821"/>
                    <a:pt x="181151" y="191249"/>
                    <a:pt x="181213" y="193454"/>
                  </a:cubicBezTo>
                  <a:cubicBezTo>
                    <a:pt x="181005" y="195895"/>
                    <a:pt x="180515" y="198302"/>
                    <a:pt x="179754" y="200628"/>
                  </a:cubicBezTo>
                  <a:cubicBezTo>
                    <a:pt x="179754" y="201653"/>
                    <a:pt x="180748" y="203951"/>
                    <a:pt x="181369" y="202647"/>
                  </a:cubicBezTo>
                  <a:close/>
                  <a:moveTo>
                    <a:pt x="79068" y="181435"/>
                  </a:moveTo>
                  <a:cubicBezTo>
                    <a:pt x="79118" y="81181"/>
                    <a:pt x="160430" y="-50"/>
                    <a:pt x="260684" y="0"/>
                  </a:cubicBezTo>
                  <a:cubicBezTo>
                    <a:pt x="360938" y="50"/>
                    <a:pt x="442170" y="81362"/>
                    <a:pt x="442120" y="181616"/>
                  </a:cubicBezTo>
                  <a:cubicBezTo>
                    <a:pt x="442071" y="281870"/>
                    <a:pt x="360758" y="363101"/>
                    <a:pt x="260504" y="363052"/>
                  </a:cubicBezTo>
                  <a:cubicBezTo>
                    <a:pt x="212391" y="363027"/>
                    <a:pt x="166256" y="343905"/>
                    <a:pt x="132237" y="309886"/>
                  </a:cubicBezTo>
                  <a:cubicBezTo>
                    <a:pt x="98072" y="275888"/>
                    <a:pt x="78927" y="229635"/>
                    <a:pt x="79068" y="181435"/>
                  </a:cubicBezTo>
                  <a:close/>
                  <a:moveTo>
                    <a:pt x="134970" y="301625"/>
                  </a:moveTo>
                  <a:lnTo>
                    <a:pt x="154722" y="281904"/>
                  </a:lnTo>
                  <a:cubicBezTo>
                    <a:pt x="150837" y="277807"/>
                    <a:pt x="147188" y="273494"/>
                    <a:pt x="143790" y="268984"/>
                  </a:cubicBezTo>
                  <a:cubicBezTo>
                    <a:pt x="142191" y="268413"/>
                    <a:pt x="140762" y="267453"/>
                    <a:pt x="139629" y="266189"/>
                  </a:cubicBezTo>
                  <a:cubicBezTo>
                    <a:pt x="137951" y="264077"/>
                    <a:pt x="137082" y="261003"/>
                    <a:pt x="136274" y="261003"/>
                  </a:cubicBezTo>
                  <a:cubicBezTo>
                    <a:pt x="135467" y="261003"/>
                    <a:pt x="136274" y="262959"/>
                    <a:pt x="134411" y="263239"/>
                  </a:cubicBezTo>
                  <a:cubicBezTo>
                    <a:pt x="131958" y="263580"/>
                    <a:pt x="128510" y="257524"/>
                    <a:pt x="127175" y="255288"/>
                  </a:cubicBezTo>
                  <a:cubicBezTo>
                    <a:pt x="125839" y="253052"/>
                    <a:pt x="122982" y="252679"/>
                    <a:pt x="121678" y="250226"/>
                  </a:cubicBezTo>
                  <a:cubicBezTo>
                    <a:pt x="121305" y="249512"/>
                    <a:pt x="120436" y="247369"/>
                    <a:pt x="119628" y="248642"/>
                  </a:cubicBezTo>
                  <a:cubicBezTo>
                    <a:pt x="118262" y="250816"/>
                    <a:pt x="113634" y="243890"/>
                    <a:pt x="112454" y="244387"/>
                  </a:cubicBezTo>
                  <a:cubicBezTo>
                    <a:pt x="111274" y="244884"/>
                    <a:pt x="112299" y="246282"/>
                    <a:pt x="111615" y="246903"/>
                  </a:cubicBezTo>
                  <a:cubicBezTo>
                    <a:pt x="110280" y="248083"/>
                    <a:pt x="106367" y="241592"/>
                    <a:pt x="104907" y="242275"/>
                  </a:cubicBezTo>
                  <a:cubicBezTo>
                    <a:pt x="103448" y="242959"/>
                    <a:pt x="103230" y="243735"/>
                    <a:pt x="103137" y="245381"/>
                  </a:cubicBezTo>
                  <a:cubicBezTo>
                    <a:pt x="103044" y="247027"/>
                    <a:pt x="105280" y="251592"/>
                    <a:pt x="104503" y="252089"/>
                  </a:cubicBezTo>
                  <a:cubicBezTo>
                    <a:pt x="103727" y="252586"/>
                    <a:pt x="97764" y="238238"/>
                    <a:pt x="98975" y="237586"/>
                  </a:cubicBezTo>
                  <a:cubicBezTo>
                    <a:pt x="99690" y="237213"/>
                    <a:pt x="99565" y="238238"/>
                    <a:pt x="100342" y="237772"/>
                  </a:cubicBezTo>
                  <a:cubicBezTo>
                    <a:pt x="101118" y="237306"/>
                    <a:pt x="99783" y="236281"/>
                    <a:pt x="99410" y="234667"/>
                  </a:cubicBezTo>
                  <a:cubicBezTo>
                    <a:pt x="99038" y="233052"/>
                    <a:pt x="97609" y="232989"/>
                    <a:pt x="97485" y="231188"/>
                  </a:cubicBezTo>
                  <a:cubicBezTo>
                    <a:pt x="97360" y="229387"/>
                    <a:pt x="99938" y="230008"/>
                    <a:pt x="99907" y="229138"/>
                  </a:cubicBezTo>
                  <a:cubicBezTo>
                    <a:pt x="99830" y="228213"/>
                    <a:pt x="100172" y="227300"/>
                    <a:pt x="100839" y="226654"/>
                  </a:cubicBezTo>
                  <a:cubicBezTo>
                    <a:pt x="101677" y="225909"/>
                    <a:pt x="103634" y="226654"/>
                    <a:pt x="103944" y="224138"/>
                  </a:cubicBezTo>
                  <a:cubicBezTo>
                    <a:pt x="104255" y="221623"/>
                    <a:pt x="105404" y="224138"/>
                    <a:pt x="105622" y="225598"/>
                  </a:cubicBezTo>
                  <a:cubicBezTo>
                    <a:pt x="105839" y="227058"/>
                    <a:pt x="110622" y="227927"/>
                    <a:pt x="110839" y="226654"/>
                  </a:cubicBezTo>
                  <a:cubicBezTo>
                    <a:pt x="110839" y="225846"/>
                    <a:pt x="108945" y="225877"/>
                    <a:pt x="108945" y="225163"/>
                  </a:cubicBezTo>
                  <a:cubicBezTo>
                    <a:pt x="108945" y="223797"/>
                    <a:pt x="111553" y="225163"/>
                    <a:pt x="113324" y="225163"/>
                  </a:cubicBezTo>
                  <a:cubicBezTo>
                    <a:pt x="114100" y="225163"/>
                    <a:pt x="115498" y="223983"/>
                    <a:pt x="117268" y="224884"/>
                  </a:cubicBezTo>
                  <a:cubicBezTo>
                    <a:pt x="118632" y="225688"/>
                    <a:pt x="120125" y="226256"/>
                    <a:pt x="121678" y="226561"/>
                  </a:cubicBezTo>
                  <a:cubicBezTo>
                    <a:pt x="117392" y="213219"/>
                    <a:pt x="115059" y="199327"/>
                    <a:pt x="114752" y="185318"/>
                  </a:cubicBezTo>
                  <a:lnTo>
                    <a:pt x="86956" y="185318"/>
                  </a:lnTo>
                  <a:cubicBezTo>
                    <a:pt x="87772" y="228744"/>
                    <a:pt x="104915" y="270270"/>
                    <a:pt x="134970" y="301625"/>
                  </a:cubicBezTo>
                  <a:close/>
                  <a:moveTo>
                    <a:pt x="249880" y="140627"/>
                  </a:moveTo>
                  <a:cubicBezTo>
                    <a:pt x="250066" y="140938"/>
                    <a:pt x="248047" y="142770"/>
                    <a:pt x="247022" y="144540"/>
                  </a:cubicBezTo>
                  <a:cubicBezTo>
                    <a:pt x="250240" y="143332"/>
                    <a:pt x="253603" y="142546"/>
                    <a:pt x="257023" y="142211"/>
                  </a:cubicBezTo>
                  <a:lnTo>
                    <a:pt x="257023" y="114260"/>
                  </a:lnTo>
                  <a:cubicBezTo>
                    <a:pt x="241898" y="115129"/>
                    <a:pt x="227516" y="121095"/>
                    <a:pt x="216214" y="131186"/>
                  </a:cubicBezTo>
                  <a:lnTo>
                    <a:pt x="235904" y="150876"/>
                  </a:lnTo>
                  <a:cubicBezTo>
                    <a:pt x="238174" y="149006"/>
                    <a:pt x="240640" y="147391"/>
                    <a:pt x="243265" y="146062"/>
                  </a:cubicBezTo>
                  <a:cubicBezTo>
                    <a:pt x="243948" y="145720"/>
                    <a:pt x="244631" y="145410"/>
                    <a:pt x="245345" y="145130"/>
                  </a:cubicBezTo>
                  <a:cubicBezTo>
                    <a:pt x="246557" y="142863"/>
                    <a:pt x="249507" y="140254"/>
                    <a:pt x="249880" y="140627"/>
                  </a:cubicBezTo>
                  <a:close/>
                  <a:moveTo>
                    <a:pt x="181182" y="244511"/>
                  </a:moveTo>
                  <a:cubicBezTo>
                    <a:pt x="181263" y="245046"/>
                    <a:pt x="181263" y="245592"/>
                    <a:pt x="181182" y="246126"/>
                  </a:cubicBezTo>
                  <a:cubicBezTo>
                    <a:pt x="182642" y="247897"/>
                    <a:pt x="184102" y="249636"/>
                    <a:pt x="185654" y="251313"/>
                  </a:cubicBezTo>
                  <a:lnTo>
                    <a:pt x="205375" y="231623"/>
                  </a:lnTo>
                  <a:cubicBezTo>
                    <a:pt x="195912" y="221163"/>
                    <a:pt x="189592" y="208247"/>
                    <a:pt x="187145" y="194355"/>
                  </a:cubicBezTo>
                  <a:cubicBezTo>
                    <a:pt x="186611" y="194585"/>
                    <a:pt x="185993" y="194370"/>
                    <a:pt x="185717" y="193858"/>
                  </a:cubicBezTo>
                  <a:cubicBezTo>
                    <a:pt x="185313" y="193175"/>
                    <a:pt x="185903" y="192461"/>
                    <a:pt x="186741" y="191777"/>
                  </a:cubicBezTo>
                  <a:cubicBezTo>
                    <a:pt x="186462" y="189665"/>
                    <a:pt x="186245" y="187554"/>
                    <a:pt x="186151" y="185411"/>
                  </a:cubicBezTo>
                  <a:lnTo>
                    <a:pt x="173014" y="185411"/>
                  </a:lnTo>
                  <a:cubicBezTo>
                    <a:pt x="173014" y="187523"/>
                    <a:pt x="174008" y="190504"/>
                    <a:pt x="172611" y="191622"/>
                  </a:cubicBezTo>
                  <a:cubicBezTo>
                    <a:pt x="171213" y="192740"/>
                    <a:pt x="169878" y="191622"/>
                    <a:pt x="168853" y="191622"/>
                  </a:cubicBezTo>
                  <a:cubicBezTo>
                    <a:pt x="166337" y="191964"/>
                    <a:pt x="165747" y="195007"/>
                    <a:pt x="166430" y="197057"/>
                  </a:cubicBezTo>
                  <a:cubicBezTo>
                    <a:pt x="167017" y="198296"/>
                    <a:pt x="167297" y="199663"/>
                    <a:pt x="167238" y="201032"/>
                  </a:cubicBezTo>
                  <a:cubicBezTo>
                    <a:pt x="166989" y="202430"/>
                    <a:pt x="166244" y="203548"/>
                    <a:pt x="168449" y="204728"/>
                  </a:cubicBezTo>
                  <a:cubicBezTo>
                    <a:pt x="170654" y="205908"/>
                    <a:pt x="173791" y="209976"/>
                    <a:pt x="173542" y="210691"/>
                  </a:cubicBezTo>
                  <a:cubicBezTo>
                    <a:pt x="173294" y="211405"/>
                    <a:pt x="171151" y="209821"/>
                    <a:pt x="171027" y="211498"/>
                  </a:cubicBezTo>
                  <a:cubicBezTo>
                    <a:pt x="171027" y="212523"/>
                    <a:pt x="174132" y="211219"/>
                    <a:pt x="173853" y="214604"/>
                  </a:cubicBezTo>
                  <a:cubicBezTo>
                    <a:pt x="173775" y="216539"/>
                    <a:pt x="174117" y="218464"/>
                    <a:pt x="174847" y="220256"/>
                  </a:cubicBezTo>
                  <a:cubicBezTo>
                    <a:pt x="176319" y="222716"/>
                    <a:pt x="177173" y="225499"/>
                    <a:pt x="177331" y="228362"/>
                  </a:cubicBezTo>
                  <a:cubicBezTo>
                    <a:pt x="176884" y="231114"/>
                    <a:pt x="177086" y="233930"/>
                    <a:pt x="177921" y="236592"/>
                  </a:cubicBezTo>
                  <a:cubicBezTo>
                    <a:pt x="178915" y="239294"/>
                    <a:pt x="181058" y="241437"/>
                    <a:pt x="181058" y="244511"/>
                  </a:cubicBezTo>
                  <a:close/>
                  <a:moveTo>
                    <a:pt x="164691" y="197740"/>
                  </a:moveTo>
                  <a:cubicBezTo>
                    <a:pt x="163076" y="195877"/>
                    <a:pt x="165747" y="190597"/>
                    <a:pt x="166151" y="189572"/>
                  </a:cubicBezTo>
                  <a:cubicBezTo>
                    <a:pt x="166555" y="188547"/>
                    <a:pt x="169039" y="187057"/>
                    <a:pt x="169753" y="185411"/>
                  </a:cubicBezTo>
                  <a:lnTo>
                    <a:pt x="158107" y="185411"/>
                  </a:lnTo>
                  <a:cubicBezTo>
                    <a:pt x="158331" y="191457"/>
                    <a:pt x="159079" y="197473"/>
                    <a:pt x="160343" y="203392"/>
                  </a:cubicBezTo>
                  <a:cubicBezTo>
                    <a:pt x="163138" y="204324"/>
                    <a:pt x="168542" y="202057"/>
                    <a:pt x="164691" y="197740"/>
                  </a:cubicBezTo>
                  <a:close/>
                  <a:moveTo>
                    <a:pt x="157362" y="272835"/>
                  </a:moveTo>
                  <a:lnTo>
                    <a:pt x="157082" y="272835"/>
                  </a:lnTo>
                  <a:cubicBezTo>
                    <a:pt x="158138" y="274015"/>
                    <a:pt x="159225" y="275226"/>
                    <a:pt x="160188" y="276376"/>
                  </a:cubicBezTo>
                  <a:lnTo>
                    <a:pt x="162424" y="274140"/>
                  </a:lnTo>
                  <a:cubicBezTo>
                    <a:pt x="160468" y="272866"/>
                    <a:pt x="158542" y="272028"/>
                    <a:pt x="157362" y="272742"/>
                  </a:cubicBezTo>
                  <a:close/>
                  <a:moveTo>
                    <a:pt x="205127" y="131372"/>
                  </a:moveTo>
                  <a:lnTo>
                    <a:pt x="185468" y="111713"/>
                  </a:lnTo>
                  <a:cubicBezTo>
                    <a:pt x="168716" y="129686"/>
                    <a:pt x="159005" y="153093"/>
                    <a:pt x="158107" y="177647"/>
                  </a:cubicBezTo>
                  <a:lnTo>
                    <a:pt x="171865" y="177647"/>
                  </a:lnTo>
                  <a:cubicBezTo>
                    <a:pt x="174164" y="173951"/>
                    <a:pt x="173387" y="171125"/>
                    <a:pt x="174164" y="168951"/>
                  </a:cubicBezTo>
                  <a:cubicBezTo>
                    <a:pt x="174993" y="166923"/>
                    <a:pt x="176036" y="164985"/>
                    <a:pt x="177269" y="163174"/>
                  </a:cubicBezTo>
                  <a:cubicBezTo>
                    <a:pt x="178263" y="161528"/>
                    <a:pt x="179412" y="159696"/>
                    <a:pt x="181555" y="159696"/>
                  </a:cubicBezTo>
                  <a:cubicBezTo>
                    <a:pt x="186027" y="159696"/>
                    <a:pt x="187145" y="157304"/>
                    <a:pt x="190002" y="156000"/>
                  </a:cubicBezTo>
                  <a:cubicBezTo>
                    <a:pt x="192860" y="154696"/>
                    <a:pt x="197860" y="153919"/>
                    <a:pt x="197301" y="152460"/>
                  </a:cubicBezTo>
                  <a:cubicBezTo>
                    <a:pt x="196742" y="151000"/>
                    <a:pt x="186804" y="155379"/>
                    <a:pt x="186586" y="154602"/>
                  </a:cubicBezTo>
                  <a:cubicBezTo>
                    <a:pt x="186182" y="153267"/>
                    <a:pt x="189692" y="153391"/>
                    <a:pt x="191276" y="152025"/>
                  </a:cubicBezTo>
                  <a:cubicBezTo>
                    <a:pt x="191537" y="151786"/>
                    <a:pt x="191829" y="151587"/>
                    <a:pt x="192145" y="151435"/>
                  </a:cubicBezTo>
                  <a:cubicBezTo>
                    <a:pt x="195357" y="144059"/>
                    <a:pt x="199742" y="137254"/>
                    <a:pt x="205127" y="131279"/>
                  </a:cubicBezTo>
                  <a:close/>
                  <a:moveTo>
                    <a:pt x="201587" y="149758"/>
                  </a:moveTo>
                  <a:lnTo>
                    <a:pt x="202394" y="149354"/>
                  </a:lnTo>
                  <a:cubicBezTo>
                    <a:pt x="205388" y="147801"/>
                    <a:pt x="208888" y="147531"/>
                    <a:pt x="212084" y="148609"/>
                  </a:cubicBezTo>
                  <a:cubicBezTo>
                    <a:pt x="214553" y="149997"/>
                    <a:pt x="216882" y="151618"/>
                    <a:pt x="219040" y="153453"/>
                  </a:cubicBezTo>
                  <a:cubicBezTo>
                    <a:pt x="219662" y="153919"/>
                    <a:pt x="219941" y="153081"/>
                    <a:pt x="222798" y="152646"/>
                  </a:cubicBezTo>
                  <a:cubicBezTo>
                    <a:pt x="224009" y="152460"/>
                    <a:pt x="224258" y="153671"/>
                    <a:pt x="225904" y="153888"/>
                  </a:cubicBezTo>
                  <a:cubicBezTo>
                    <a:pt x="226491" y="153978"/>
                    <a:pt x="227087" y="153978"/>
                    <a:pt x="227674" y="153888"/>
                  </a:cubicBezTo>
                  <a:lnTo>
                    <a:pt x="210562" y="136776"/>
                  </a:lnTo>
                  <a:cubicBezTo>
                    <a:pt x="207065" y="140695"/>
                    <a:pt x="204049" y="145025"/>
                    <a:pt x="201587" y="149664"/>
                  </a:cubicBezTo>
                  <a:close/>
                  <a:moveTo>
                    <a:pt x="182269" y="170938"/>
                  </a:moveTo>
                  <a:cubicBezTo>
                    <a:pt x="179170" y="170572"/>
                    <a:pt x="176359" y="172786"/>
                    <a:pt x="175990" y="175886"/>
                  </a:cubicBezTo>
                  <a:cubicBezTo>
                    <a:pt x="175921" y="176473"/>
                    <a:pt x="175943" y="177066"/>
                    <a:pt x="176058" y="177647"/>
                  </a:cubicBezTo>
                  <a:lnTo>
                    <a:pt x="185996" y="177647"/>
                  </a:lnTo>
                  <a:cubicBezTo>
                    <a:pt x="185996" y="175783"/>
                    <a:pt x="186245" y="173920"/>
                    <a:pt x="186493" y="172087"/>
                  </a:cubicBezTo>
                  <a:cubicBezTo>
                    <a:pt x="185182" y="171398"/>
                    <a:pt x="183745" y="170976"/>
                    <a:pt x="182269" y="170845"/>
                  </a:cubicBezTo>
                  <a:close/>
                  <a:moveTo>
                    <a:pt x="210624" y="226219"/>
                  </a:moveTo>
                  <a:lnTo>
                    <a:pt x="230314" y="206529"/>
                  </a:lnTo>
                  <a:cubicBezTo>
                    <a:pt x="228699" y="204601"/>
                    <a:pt x="227277" y="202520"/>
                    <a:pt x="226059" y="200318"/>
                  </a:cubicBezTo>
                  <a:lnTo>
                    <a:pt x="226059" y="200318"/>
                  </a:lnTo>
                  <a:cubicBezTo>
                    <a:pt x="225777" y="200638"/>
                    <a:pt x="225534" y="200992"/>
                    <a:pt x="225345" y="201374"/>
                  </a:cubicBezTo>
                  <a:cubicBezTo>
                    <a:pt x="224941" y="202274"/>
                    <a:pt x="225345" y="205194"/>
                    <a:pt x="224227" y="206467"/>
                  </a:cubicBezTo>
                  <a:cubicBezTo>
                    <a:pt x="223109" y="207740"/>
                    <a:pt x="218450" y="202864"/>
                    <a:pt x="217115" y="202430"/>
                  </a:cubicBezTo>
                  <a:cubicBezTo>
                    <a:pt x="215779" y="201995"/>
                    <a:pt x="214444" y="203858"/>
                    <a:pt x="214537" y="204448"/>
                  </a:cubicBezTo>
                  <a:cubicBezTo>
                    <a:pt x="214786" y="205939"/>
                    <a:pt x="214537" y="206529"/>
                    <a:pt x="213823" y="206684"/>
                  </a:cubicBezTo>
                  <a:cubicBezTo>
                    <a:pt x="213109" y="206840"/>
                    <a:pt x="209848" y="204573"/>
                    <a:pt x="211338" y="203983"/>
                  </a:cubicBezTo>
                  <a:cubicBezTo>
                    <a:pt x="212829" y="203392"/>
                    <a:pt x="210872" y="201871"/>
                    <a:pt x="210127" y="201281"/>
                  </a:cubicBezTo>
                  <a:cubicBezTo>
                    <a:pt x="208854" y="200318"/>
                    <a:pt x="207021" y="201281"/>
                    <a:pt x="205934" y="199914"/>
                  </a:cubicBezTo>
                  <a:cubicBezTo>
                    <a:pt x="205025" y="198774"/>
                    <a:pt x="203838" y="197886"/>
                    <a:pt x="202487" y="197336"/>
                  </a:cubicBezTo>
                  <a:cubicBezTo>
                    <a:pt x="201357" y="196815"/>
                    <a:pt x="200074" y="196725"/>
                    <a:pt x="198885" y="197088"/>
                  </a:cubicBezTo>
                  <a:cubicBezTo>
                    <a:pt x="197891" y="197616"/>
                    <a:pt x="196804" y="196529"/>
                    <a:pt x="196058" y="195784"/>
                  </a:cubicBezTo>
                  <a:cubicBezTo>
                    <a:pt x="195313" y="195038"/>
                    <a:pt x="195251" y="194914"/>
                    <a:pt x="194816" y="194479"/>
                  </a:cubicBezTo>
                  <a:cubicBezTo>
                    <a:pt x="197152" y="206256"/>
                    <a:pt x="202615" y="217185"/>
                    <a:pt x="210624" y="226126"/>
                  </a:cubicBezTo>
                  <a:close/>
                  <a:moveTo>
                    <a:pt x="230314" y="192212"/>
                  </a:moveTo>
                  <a:cubicBezTo>
                    <a:pt x="230314" y="192057"/>
                    <a:pt x="230314" y="191870"/>
                    <a:pt x="230314" y="191684"/>
                  </a:cubicBezTo>
                  <a:cubicBezTo>
                    <a:pt x="230314" y="191684"/>
                    <a:pt x="230314" y="191405"/>
                    <a:pt x="230314" y="191280"/>
                  </a:cubicBezTo>
                  <a:cubicBezTo>
                    <a:pt x="230314" y="191156"/>
                    <a:pt x="230314" y="191280"/>
                    <a:pt x="230314" y="191094"/>
                  </a:cubicBezTo>
                  <a:lnTo>
                    <a:pt x="230314" y="190846"/>
                  </a:lnTo>
                  <a:cubicBezTo>
                    <a:pt x="230314" y="190846"/>
                    <a:pt x="230314" y="190846"/>
                    <a:pt x="230314" y="190846"/>
                  </a:cubicBezTo>
                  <a:lnTo>
                    <a:pt x="230314" y="190318"/>
                  </a:lnTo>
                  <a:lnTo>
                    <a:pt x="230314" y="190318"/>
                  </a:lnTo>
                  <a:cubicBezTo>
                    <a:pt x="230314" y="190162"/>
                    <a:pt x="230314" y="190007"/>
                    <a:pt x="230314" y="189852"/>
                  </a:cubicBezTo>
                  <a:lnTo>
                    <a:pt x="230314" y="189852"/>
                  </a:lnTo>
                  <a:lnTo>
                    <a:pt x="230314" y="189541"/>
                  </a:lnTo>
                  <a:lnTo>
                    <a:pt x="230314" y="189541"/>
                  </a:lnTo>
                  <a:cubicBezTo>
                    <a:pt x="230292" y="189448"/>
                    <a:pt x="230292" y="189355"/>
                    <a:pt x="230314" y="189262"/>
                  </a:cubicBezTo>
                  <a:lnTo>
                    <a:pt x="230314" y="189262"/>
                  </a:lnTo>
                  <a:lnTo>
                    <a:pt x="230500" y="188951"/>
                  </a:lnTo>
                  <a:cubicBezTo>
                    <a:pt x="230752" y="188675"/>
                    <a:pt x="231128" y="188544"/>
                    <a:pt x="231494" y="188609"/>
                  </a:cubicBezTo>
                  <a:cubicBezTo>
                    <a:pt x="232289" y="188849"/>
                    <a:pt x="233100" y="189047"/>
                    <a:pt x="233916" y="189200"/>
                  </a:cubicBezTo>
                  <a:cubicBezTo>
                    <a:pt x="234590" y="189252"/>
                    <a:pt x="235239" y="188945"/>
                    <a:pt x="235625" y="188392"/>
                  </a:cubicBezTo>
                  <a:cubicBezTo>
                    <a:pt x="235870" y="188088"/>
                    <a:pt x="236081" y="187752"/>
                    <a:pt x="236246" y="187398"/>
                  </a:cubicBezTo>
                  <a:cubicBezTo>
                    <a:pt x="236392" y="187109"/>
                    <a:pt x="236479" y="186790"/>
                    <a:pt x="236494" y="186467"/>
                  </a:cubicBezTo>
                  <a:cubicBezTo>
                    <a:pt x="236528" y="186345"/>
                    <a:pt x="236528" y="186215"/>
                    <a:pt x="236494" y="186094"/>
                  </a:cubicBezTo>
                  <a:cubicBezTo>
                    <a:pt x="236494" y="185814"/>
                    <a:pt x="235966" y="185721"/>
                    <a:pt x="235159" y="186094"/>
                  </a:cubicBezTo>
                  <a:lnTo>
                    <a:pt x="234693" y="186249"/>
                  </a:lnTo>
                  <a:lnTo>
                    <a:pt x="233730" y="186436"/>
                  </a:lnTo>
                  <a:lnTo>
                    <a:pt x="233264" y="186436"/>
                  </a:lnTo>
                  <a:cubicBezTo>
                    <a:pt x="232823" y="186392"/>
                    <a:pt x="232426" y="186153"/>
                    <a:pt x="232177" y="185783"/>
                  </a:cubicBezTo>
                  <a:cubicBezTo>
                    <a:pt x="232069" y="185644"/>
                    <a:pt x="231985" y="185485"/>
                    <a:pt x="231929" y="185318"/>
                  </a:cubicBezTo>
                  <a:cubicBezTo>
                    <a:pt x="231839" y="185097"/>
                    <a:pt x="231724" y="184889"/>
                    <a:pt x="231587" y="184696"/>
                  </a:cubicBezTo>
                  <a:cubicBezTo>
                    <a:pt x="231050" y="184057"/>
                    <a:pt x="230382" y="183538"/>
                    <a:pt x="229631" y="183175"/>
                  </a:cubicBezTo>
                  <a:cubicBezTo>
                    <a:pt x="229233" y="182954"/>
                    <a:pt x="228857" y="182696"/>
                    <a:pt x="228513" y="182398"/>
                  </a:cubicBezTo>
                  <a:lnTo>
                    <a:pt x="227954" y="181870"/>
                  </a:lnTo>
                  <a:lnTo>
                    <a:pt x="227550" y="181404"/>
                  </a:lnTo>
                  <a:lnTo>
                    <a:pt x="227395" y="181404"/>
                  </a:lnTo>
                  <a:lnTo>
                    <a:pt x="227115" y="181156"/>
                  </a:lnTo>
                  <a:lnTo>
                    <a:pt x="226898" y="180970"/>
                  </a:lnTo>
                  <a:lnTo>
                    <a:pt x="226680" y="180783"/>
                  </a:lnTo>
                  <a:lnTo>
                    <a:pt x="226432" y="180597"/>
                  </a:lnTo>
                  <a:lnTo>
                    <a:pt x="226214" y="180597"/>
                  </a:lnTo>
                  <a:lnTo>
                    <a:pt x="225935" y="180597"/>
                  </a:lnTo>
                  <a:lnTo>
                    <a:pt x="225749" y="180597"/>
                  </a:lnTo>
                  <a:lnTo>
                    <a:pt x="225438" y="180442"/>
                  </a:lnTo>
                  <a:lnTo>
                    <a:pt x="225438" y="180442"/>
                  </a:lnTo>
                  <a:lnTo>
                    <a:pt x="225065" y="180442"/>
                  </a:lnTo>
                  <a:lnTo>
                    <a:pt x="225065" y="180442"/>
                  </a:lnTo>
                  <a:cubicBezTo>
                    <a:pt x="224016" y="180268"/>
                    <a:pt x="222947" y="180640"/>
                    <a:pt x="222239" y="181435"/>
                  </a:cubicBezTo>
                  <a:lnTo>
                    <a:pt x="222239" y="181435"/>
                  </a:lnTo>
                  <a:cubicBezTo>
                    <a:pt x="222068" y="181575"/>
                    <a:pt x="221913" y="181730"/>
                    <a:pt x="221773" y="181901"/>
                  </a:cubicBezTo>
                  <a:lnTo>
                    <a:pt x="221773" y="181901"/>
                  </a:lnTo>
                  <a:cubicBezTo>
                    <a:pt x="221603" y="182091"/>
                    <a:pt x="221457" y="182299"/>
                    <a:pt x="221339" y="182522"/>
                  </a:cubicBezTo>
                  <a:lnTo>
                    <a:pt x="221339" y="182522"/>
                  </a:lnTo>
                  <a:cubicBezTo>
                    <a:pt x="221339" y="182771"/>
                    <a:pt x="221059" y="183019"/>
                    <a:pt x="220904" y="183268"/>
                  </a:cubicBezTo>
                  <a:cubicBezTo>
                    <a:pt x="220578" y="183892"/>
                    <a:pt x="220289" y="184535"/>
                    <a:pt x="220034" y="185193"/>
                  </a:cubicBezTo>
                  <a:cubicBezTo>
                    <a:pt x="217798" y="191125"/>
                    <a:pt x="215158" y="189293"/>
                    <a:pt x="215593" y="191405"/>
                  </a:cubicBezTo>
                  <a:cubicBezTo>
                    <a:pt x="215593" y="191653"/>
                    <a:pt x="216276" y="191839"/>
                    <a:pt x="217208" y="191901"/>
                  </a:cubicBezTo>
                  <a:lnTo>
                    <a:pt x="219817" y="191901"/>
                  </a:lnTo>
                  <a:lnTo>
                    <a:pt x="221276" y="191901"/>
                  </a:lnTo>
                  <a:lnTo>
                    <a:pt x="221960" y="191901"/>
                  </a:lnTo>
                  <a:lnTo>
                    <a:pt x="222363" y="191901"/>
                  </a:lnTo>
                  <a:lnTo>
                    <a:pt x="222736" y="191901"/>
                  </a:lnTo>
                  <a:lnTo>
                    <a:pt x="223078" y="191901"/>
                  </a:lnTo>
                  <a:lnTo>
                    <a:pt x="223481" y="191901"/>
                  </a:lnTo>
                  <a:lnTo>
                    <a:pt x="223730" y="191901"/>
                  </a:lnTo>
                  <a:lnTo>
                    <a:pt x="224289" y="191684"/>
                  </a:lnTo>
                  <a:lnTo>
                    <a:pt x="225221" y="191311"/>
                  </a:lnTo>
                  <a:lnTo>
                    <a:pt x="225221" y="191311"/>
                  </a:lnTo>
                  <a:cubicBezTo>
                    <a:pt x="225503" y="191209"/>
                    <a:pt x="225795" y="191137"/>
                    <a:pt x="226090" y="191094"/>
                  </a:cubicBezTo>
                  <a:cubicBezTo>
                    <a:pt x="227205" y="190777"/>
                    <a:pt x="228398" y="191218"/>
                    <a:pt x="229041" y="192181"/>
                  </a:cubicBezTo>
                  <a:cubicBezTo>
                    <a:pt x="229460" y="192110"/>
                    <a:pt x="229888" y="192091"/>
                    <a:pt x="230314" y="192119"/>
                  </a:cubicBezTo>
                  <a:close/>
                  <a:moveTo>
                    <a:pt x="256898" y="106682"/>
                  </a:moveTo>
                  <a:lnTo>
                    <a:pt x="256898" y="78731"/>
                  </a:lnTo>
                  <a:cubicBezTo>
                    <a:pt x="232314" y="79641"/>
                    <a:pt x="208879" y="89365"/>
                    <a:pt x="190872" y="106123"/>
                  </a:cubicBezTo>
                  <a:lnTo>
                    <a:pt x="210531" y="125782"/>
                  </a:lnTo>
                  <a:cubicBezTo>
                    <a:pt x="223311" y="114229"/>
                    <a:pt x="239693" y="107449"/>
                    <a:pt x="256898" y="106589"/>
                  </a:cubicBezTo>
                  <a:close/>
                  <a:moveTo>
                    <a:pt x="256898" y="71091"/>
                  </a:moveTo>
                  <a:lnTo>
                    <a:pt x="256898" y="43140"/>
                  </a:lnTo>
                  <a:cubicBezTo>
                    <a:pt x="222910" y="44056"/>
                    <a:pt x="190462" y="57519"/>
                    <a:pt x="165809" y="80936"/>
                  </a:cubicBezTo>
                  <a:lnTo>
                    <a:pt x="185468" y="100595"/>
                  </a:lnTo>
                  <a:cubicBezTo>
                    <a:pt x="204916" y="82414"/>
                    <a:pt x="230292" y="71902"/>
                    <a:pt x="256898" y="70998"/>
                  </a:cubicBezTo>
                  <a:close/>
                  <a:moveTo>
                    <a:pt x="160312" y="86619"/>
                  </a:moveTo>
                  <a:cubicBezTo>
                    <a:pt x="136964" y="111251"/>
                    <a:pt x="123519" y="143627"/>
                    <a:pt x="122547" y="177553"/>
                  </a:cubicBezTo>
                  <a:lnTo>
                    <a:pt x="150498" y="177553"/>
                  </a:lnTo>
                  <a:cubicBezTo>
                    <a:pt x="151399" y="150941"/>
                    <a:pt x="161927" y="125558"/>
                    <a:pt x="180126" y="106123"/>
                  </a:cubicBezTo>
                  <a:close/>
                  <a:moveTo>
                    <a:pt x="122547" y="185318"/>
                  </a:moveTo>
                  <a:cubicBezTo>
                    <a:pt x="122926" y="199389"/>
                    <a:pt x="125464" y="213318"/>
                    <a:pt x="130063" y="226623"/>
                  </a:cubicBezTo>
                  <a:lnTo>
                    <a:pt x="130560" y="226623"/>
                  </a:lnTo>
                  <a:cubicBezTo>
                    <a:pt x="133420" y="226850"/>
                    <a:pt x="136293" y="226359"/>
                    <a:pt x="138914" y="225194"/>
                  </a:cubicBezTo>
                  <a:cubicBezTo>
                    <a:pt x="141647" y="223082"/>
                    <a:pt x="139132" y="215536"/>
                    <a:pt x="140840" y="212399"/>
                  </a:cubicBezTo>
                  <a:cubicBezTo>
                    <a:pt x="142952" y="208486"/>
                    <a:pt x="148262" y="199262"/>
                    <a:pt x="149846" y="199200"/>
                  </a:cubicBezTo>
                  <a:cubicBezTo>
                    <a:pt x="151430" y="199138"/>
                    <a:pt x="151182" y="200194"/>
                    <a:pt x="151896" y="200380"/>
                  </a:cubicBezTo>
                  <a:cubicBezTo>
                    <a:pt x="151082" y="195398"/>
                    <a:pt x="150616" y="190364"/>
                    <a:pt x="150498" y="185318"/>
                  </a:cubicBezTo>
                  <a:close/>
                  <a:moveTo>
                    <a:pt x="256929" y="327464"/>
                  </a:moveTo>
                  <a:cubicBezTo>
                    <a:pt x="220888" y="326517"/>
                    <a:pt x="186474" y="312243"/>
                    <a:pt x="160343" y="287401"/>
                  </a:cubicBezTo>
                  <a:lnTo>
                    <a:pt x="140622" y="307122"/>
                  </a:lnTo>
                  <a:cubicBezTo>
                    <a:pt x="171959" y="337222"/>
                    <a:pt x="213487" y="354412"/>
                    <a:pt x="256929" y="355259"/>
                  </a:cubicBezTo>
                  <a:close/>
                  <a:moveTo>
                    <a:pt x="256929" y="291904"/>
                  </a:moveTo>
                  <a:cubicBezTo>
                    <a:pt x="232485" y="291100"/>
                    <a:pt x="209009" y="282158"/>
                    <a:pt x="190220" y="266500"/>
                  </a:cubicBezTo>
                  <a:cubicBezTo>
                    <a:pt x="190617" y="266969"/>
                    <a:pt x="190981" y="267469"/>
                    <a:pt x="191307" y="267990"/>
                  </a:cubicBezTo>
                  <a:cubicBezTo>
                    <a:pt x="192580" y="270195"/>
                    <a:pt x="197021" y="274699"/>
                    <a:pt x="194195" y="276469"/>
                  </a:cubicBezTo>
                  <a:cubicBezTo>
                    <a:pt x="191369" y="278239"/>
                    <a:pt x="187984" y="276966"/>
                    <a:pt x="185779" y="276935"/>
                  </a:cubicBezTo>
                  <a:cubicBezTo>
                    <a:pt x="183574" y="276904"/>
                    <a:pt x="179847" y="280506"/>
                    <a:pt x="177797" y="280848"/>
                  </a:cubicBezTo>
                  <a:cubicBezTo>
                    <a:pt x="175580" y="281338"/>
                    <a:pt x="173263" y="281074"/>
                    <a:pt x="171213" y="280102"/>
                  </a:cubicBezTo>
                  <a:cubicBezTo>
                    <a:pt x="170421" y="279742"/>
                    <a:pt x="169670" y="279295"/>
                    <a:pt x="168977" y="278767"/>
                  </a:cubicBezTo>
                  <a:lnTo>
                    <a:pt x="165871" y="281873"/>
                  </a:lnTo>
                  <a:cubicBezTo>
                    <a:pt x="190540" y="305264"/>
                    <a:pt x="222978" y="318724"/>
                    <a:pt x="256961" y="319669"/>
                  </a:cubicBezTo>
                  <a:close/>
                  <a:moveTo>
                    <a:pt x="256929" y="282121"/>
                  </a:moveTo>
                  <a:cubicBezTo>
                    <a:pt x="253169" y="282602"/>
                    <a:pt x="249349" y="282338"/>
                    <a:pt x="245687" y="281345"/>
                  </a:cubicBezTo>
                  <a:cubicBezTo>
                    <a:pt x="242768" y="279326"/>
                    <a:pt x="239289" y="277338"/>
                    <a:pt x="238917" y="275786"/>
                  </a:cubicBezTo>
                  <a:cubicBezTo>
                    <a:pt x="238202" y="273021"/>
                    <a:pt x="234413" y="270910"/>
                    <a:pt x="234413" y="268332"/>
                  </a:cubicBezTo>
                  <a:cubicBezTo>
                    <a:pt x="234413" y="265754"/>
                    <a:pt x="238389" y="264481"/>
                    <a:pt x="237333" y="261530"/>
                  </a:cubicBezTo>
                  <a:cubicBezTo>
                    <a:pt x="236463" y="259201"/>
                    <a:pt x="238761" y="256282"/>
                    <a:pt x="242923" y="254232"/>
                  </a:cubicBezTo>
                  <a:cubicBezTo>
                    <a:pt x="230910" y="251276"/>
                    <a:pt x="219817" y="245400"/>
                    <a:pt x="210624" y="237120"/>
                  </a:cubicBezTo>
                  <a:lnTo>
                    <a:pt x="190872" y="256748"/>
                  </a:lnTo>
                  <a:cubicBezTo>
                    <a:pt x="208860" y="273506"/>
                    <a:pt x="232298" y="283202"/>
                    <a:pt x="256867" y="284047"/>
                  </a:cubicBezTo>
                  <a:close/>
                  <a:moveTo>
                    <a:pt x="262923" y="244853"/>
                  </a:moveTo>
                  <a:cubicBezTo>
                    <a:pt x="266029" y="244356"/>
                    <a:pt x="269135" y="243487"/>
                    <a:pt x="271712" y="243238"/>
                  </a:cubicBezTo>
                  <a:cubicBezTo>
                    <a:pt x="274290" y="242990"/>
                    <a:pt x="271712" y="247089"/>
                    <a:pt x="273327" y="247275"/>
                  </a:cubicBezTo>
                  <a:cubicBezTo>
                    <a:pt x="274942" y="247462"/>
                    <a:pt x="283918" y="248921"/>
                    <a:pt x="284508" y="246996"/>
                  </a:cubicBezTo>
                  <a:cubicBezTo>
                    <a:pt x="285098" y="245070"/>
                    <a:pt x="285129" y="244698"/>
                    <a:pt x="286961" y="244294"/>
                  </a:cubicBezTo>
                  <a:cubicBezTo>
                    <a:pt x="290188" y="244101"/>
                    <a:pt x="293312" y="243108"/>
                    <a:pt x="296061" y="241406"/>
                  </a:cubicBezTo>
                  <a:cubicBezTo>
                    <a:pt x="297117" y="240629"/>
                    <a:pt x="299166" y="240319"/>
                    <a:pt x="299943" y="239139"/>
                  </a:cubicBezTo>
                  <a:cubicBezTo>
                    <a:pt x="300719" y="237959"/>
                    <a:pt x="299477" y="232275"/>
                    <a:pt x="297365" y="233207"/>
                  </a:cubicBezTo>
                  <a:cubicBezTo>
                    <a:pt x="296340" y="233642"/>
                    <a:pt x="295098" y="235132"/>
                    <a:pt x="292924" y="236313"/>
                  </a:cubicBezTo>
                  <a:cubicBezTo>
                    <a:pt x="290750" y="237493"/>
                    <a:pt x="289539" y="237772"/>
                    <a:pt x="288110" y="235878"/>
                  </a:cubicBezTo>
                  <a:cubicBezTo>
                    <a:pt x="286682" y="233983"/>
                    <a:pt x="288887" y="232772"/>
                    <a:pt x="289943" y="231654"/>
                  </a:cubicBezTo>
                  <a:cubicBezTo>
                    <a:pt x="291558" y="229884"/>
                    <a:pt x="293048" y="228051"/>
                    <a:pt x="294850" y="228051"/>
                  </a:cubicBezTo>
                  <a:cubicBezTo>
                    <a:pt x="295564" y="228051"/>
                    <a:pt x="299322" y="226188"/>
                    <a:pt x="298980" y="224480"/>
                  </a:cubicBezTo>
                  <a:cubicBezTo>
                    <a:pt x="298576" y="222275"/>
                    <a:pt x="294228" y="224697"/>
                    <a:pt x="293204" y="223797"/>
                  </a:cubicBezTo>
                  <a:cubicBezTo>
                    <a:pt x="292179" y="222896"/>
                    <a:pt x="293204" y="221561"/>
                    <a:pt x="292645" y="221312"/>
                  </a:cubicBezTo>
                  <a:cubicBezTo>
                    <a:pt x="292086" y="221064"/>
                    <a:pt x="290533" y="223300"/>
                    <a:pt x="291775" y="224418"/>
                  </a:cubicBezTo>
                  <a:cubicBezTo>
                    <a:pt x="292427" y="225039"/>
                    <a:pt x="290750" y="226747"/>
                    <a:pt x="288856" y="225505"/>
                  </a:cubicBezTo>
                  <a:cubicBezTo>
                    <a:pt x="286961" y="224263"/>
                    <a:pt x="287023" y="229853"/>
                    <a:pt x="287148" y="230847"/>
                  </a:cubicBezTo>
                  <a:cubicBezTo>
                    <a:pt x="287272" y="231840"/>
                    <a:pt x="289290" y="231530"/>
                    <a:pt x="287955" y="233269"/>
                  </a:cubicBezTo>
                  <a:cubicBezTo>
                    <a:pt x="286620" y="235008"/>
                    <a:pt x="286092" y="233735"/>
                    <a:pt x="285129" y="234604"/>
                  </a:cubicBezTo>
                  <a:cubicBezTo>
                    <a:pt x="284166" y="235474"/>
                    <a:pt x="283669" y="236033"/>
                    <a:pt x="285129" y="237555"/>
                  </a:cubicBezTo>
                  <a:cubicBezTo>
                    <a:pt x="286589" y="239077"/>
                    <a:pt x="284446" y="241033"/>
                    <a:pt x="284011" y="238890"/>
                  </a:cubicBezTo>
                  <a:cubicBezTo>
                    <a:pt x="283700" y="237493"/>
                    <a:pt x="280719" y="237896"/>
                    <a:pt x="280160" y="236313"/>
                  </a:cubicBezTo>
                  <a:cubicBezTo>
                    <a:pt x="279601" y="234729"/>
                    <a:pt x="277054" y="234822"/>
                    <a:pt x="274197" y="233207"/>
                  </a:cubicBezTo>
                  <a:cubicBezTo>
                    <a:pt x="271992" y="232058"/>
                    <a:pt x="272271" y="235443"/>
                    <a:pt x="276060" y="236313"/>
                  </a:cubicBezTo>
                  <a:cubicBezTo>
                    <a:pt x="279166" y="237027"/>
                    <a:pt x="279166" y="237431"/>
                    <a:pt x="278172" y="239418"/>
                  </a:cubicBezTo>
                  <a:cubicBezTo>
                    <a:pt x="277178" y="241406"/>
                    <a:pt x="277582" y="238145"/>
                    <a:pt x="273762" y="237120"/>
                  </a:cubicBezTo>
                  <a:cubicBezTo>
                    <a:pt x="271278" y="236468"/>
                    <a:pt x="271184" y="235163"/>
                    <a:pt x="269228" y="235194"/>
                  </a:cubicBezTo>
                  <a:cubicBezTo>
                    <a:pt x="267271" y="235226"/>
                    <a:pt x="267924" y="237058"/>
                    <a:pt x="265843" y="236592"/>
                  </a:cubicBezTo>
                  <a:cubicBezTo>
                    <a:pt x="264290" y="236219"/>
                    <a:pt x="264041" y="238331"/>
                    <a:pt x="262737" y="238921"/>
                  </a:cubicBezTo>
                  <a:cubicBezTo>
                    <a:pt x="261433" y="239511"/>
                    <a:pt x="261060" y="242865"/>
                    <a:pt x="259290" y="243735"/>
                  </a:cubicBezTo>
                  <a:cubicBezTo>
                    <a:pt x="256619" y="245039"/>
                    <a:pt x="251153" y="244077"/>
                    <a:pt x="251401" y="241437"/>
                  </a:cubicBezTo>
                  <a:cubicBezTo>
                    <a:pt x="251650" y="238797"/>
                    <a:pt x="251774" y="236809"/>
                    <a:pt x="253296" y="235878"/>
                  </a:cubicBezTo>
                  <a:cubicBezTo>
                    <a:pt x="254818" y="234946"/>
                    <a:pt x="256867" y="237462"/>
                    <a:pt x="258731" y="236623"/>
                  </a:cubicBezTo>
                  <a:cubicBezTo>
                    <a:pt x="260594" y="235785"/>
                    <a:pt x="260221" y="233517"/>
                    <a:pt x="259010" y="232337"/>
                  </a:cubicBezTo>
                  <a:cubicBezTo>
                    <a:pt x="258669" y="231871"/>
                    <a:pt x="257240" y="231157"/>
                    <a:pt x="257271" y="230722"/>
                  </a:cubicBezTo>
                  <a:cubicBezTo>
                    <a:pt x="257302" y="230288"/>
                    <a:pt x="260097" y="229915"/>
                    <a:pt x="261495" y="228952"/>
                  </a:cubicBezTo>
                  <a:cubicBezTo>
                    <a:pt x="262808" y="227694"/>
                    <a:pt x="264035" y="226343"/>
                    <a:pt x="265159" y="224915"/>
                  </a:cubicBezTo>
                  <a:cubicBezTo>
                    <a:pt x="265905" y="224325"/>
                    <a:pt x="267427" y="224169"/>
                    <a:pt x="267551" y="223610"/>
                  </a:cubicBezTo>
                  <a:cubicBezTo>
                    <a:pt x="267675" y="223051"/>
                    <a:pt x="266495" y="221623"/>
                    <a:pt x="266619" y="220753"/>
                  </a:cubicBezTo>
                  <a:cubicBezTo>
                    <a:pt x="266743" y="219884"/>
                    <a:pt x="267054" y="219200"/>
                    <a:pt x="267706" y="219262"/>
                  </a:cubicBezTo>
                  <a:cubicBezTo>
                    <a:pt x="268358" y="219325"/>
                    <a:pt x="269197" y="221250"/>
                    <a:pt x="268762" y="221716"/>
                  </a:cubicBezTo>
                  <a:cubicBezTo>
                    <a:pt x="268327" y="222182"/>
                    <a:pt x="269104" y="223144"/>
                    <a:pt x="270035" y="222772"/>
                  </a:cubicBezTo>
                  <a:cubicBezTo>
                    <a:pt x="270967" y="222399"/>
                    <a:pt x="274228" y="221126"/>
                    <a:pt x="275160" y="220877"/>
                  </a:cubicBezTo>
                  <a:cubicBezTo>
                    <a:pt x="276091" y="220629"/>
                    <a:pt x="274849" y="217585"/>
                    <a:pt x="275160" y="217057"/>
                  </a:cubicBezTo>
                  <a:cubicBezTo>
                    <a:pt x="275470" y="216529"/>
                    <a:pt x="275936" y="217244"/>
                    <a:pt x="276433" y="216747"/>
                  </a:cubicBezTo>
                  <a:cubicBezTo>
                    <a:pt x="276930" y="216250"/>
                    <a:pt x="275408" y="215753"/>
                    <a:pt x="275657" y="214666"/>
                  </a:cubicBezTo>
                  <a:cubicBezTo>
                    <a:pt x="275905" y="213579"/>
                    <a:pt x="279228" y="212958"/>
                    <a:pt x="278296" y="212337"/>
                  </a:cubicBezTo>
                  <a:cubicBezTo>
                    <a:pt x="277365" y="211716"/>
                    <a:pt x="276091" y="213517"/>
                    <a:pt x="275346" y="213827"/>
                  </a:cubicBezTo>
                  <a:cubicBezTo>
                    <a:pt x="273638" y="214604"/>
                    <a:pt x="272799" y="212741"/>
                    <a:pt x="272862" y="211312"/>
                  </a:cubicBezTo>
                  <a:cubicBezTo>
                    <a:pt x="272862" y="210629"/>
                    <a:pt x="273824" y="208206"/>
                    <a:pt x="273017" y="207740"/>
                  </a:cubicBezTo>
                  <a:cubicBezTo>
                    <a:pt x="272209" y="207275"/>
                    <a:pt x="271681" y="209976"/>
                    <a:pt x="271495" y="210535"/>
                  </a:cubicBezTo>
                  <a:cubicBezTo>
                    <a:pt x="270821" y="211902"/>
                    <a:pt x="270927" y="213523"/>
                    <a:pt x="271775" y="214790"/>
                  </a:cubicBezTo>
                  <a:cubicBezTo>
                    <a:pt x="272427" y="216064"/>
                    <a:pt x="272085" y="220318"/>
                    <a:pt x="270781" y="220784"/>
                  </a:cubicBezTo>
                  <a:cubicBezTo>
                    <a:pt x="269476" y="221250"/>
                    <a:pt x="268762" y="218610"/>
                    <a:pt x="268110" y="217523"/>
                  </a:cubicBezTo>
                  <a:cubicBezTo>
                    <a:pt x="268038" y="217359"/>
                    <a:pt x="267920" y="217216"/>
                    <a:pt x="267768" y="217120"/>
                  </a:cubicBezTo>
                  <a:lnTo>
                    <a:pt x="267551" y="217120"/>
                  </a:lnTo>
                  <a:lnTo>
                    <a:pt x="267365" y="217120"/>
                  </a:lnTo>
                  <a:lnTo>
                    <a:pt x="267365" y="217120"/>
                  </a:lnTo>
                  <a:lnTo>
                    <a:pt x="267147" y="217368"/>
                  </a:lnTo>
                  <a:lnTo>
                    <a:pt x="266712" y="218082"/>
                  </a:lnTo>
                  <a:cubicBezTo>
                    <a:pt x="266492" y="218523"/>
                    <a:pt x="266305" y="218980"/>
                    <a:pt x="266153" y="219449"/>
                  </a:cubicBezTo>
                  <a:cubicBezTo>
                    <a:pt x="266017" y="219905"/>
                    <a:pt x="265632" y="220244"/>
                    <a:pt x="265159" y="220318"/>
                  </a:cubicBezTo>
                  <a:cubicBezTo>
                    <a:pt x="263725" y="220480"/>
                    <a:pt x="262284" y="220564"/>
                    <a:pt x="260843" y="220567"/>
                  </a:cubicBezTo>
                  <a:lnTo>
                    <a:pt x="259197" y="220567"/>
                  </a:lnTo>
                  <a:cubicBezTo>
                    <a:pt x="259398" y="221396"/>
                    <a:pt x="259669" y="222203"/>
                    <a:pt x="260004" y="222989"/>
                  </a:cubicBezTo>
                  <a:cubicBezTo>
                    <a:pt x="260780" y="224449"/>
                    <a:pt x="262271" y="225629"/>
                    <a:pt x="262023" y="226685"/>
                  </a:cubicBezTo>
                  <a:cubicBezTo>
                    <a:pt x="261774" y="227741"/>
                    <a:pt x="257271" y="228766"/>
                    <a:pt x="256898" y="227958"/>
                  </a:cubicBezTo>
                  <a:cubicBezTo>
                    <a:pt x="256526" y="227151"/>
                    <a:pt x="258016" y="225008"/>
                    <a:pt x="257892" y="224107"/>
                  </a:cubicBezTo>
                  <a:cubicBezTo>
                    <a:pt x="257675" y="222492"/>
                    <a:pt x="256836" y="221530"/>
                    <a:pt x="256961" y="220380"/>
                  </a:cubicBezTo>
                  <a:cubicBezTo>
                    <a:pt x="249234" y="219613"/>
                    <a:pt x="241907" y="216576"/>
                    <a:pt x="235904" y="211654"/>
                  </a:cubicBezTo>
                  <a:lnTo>
                    <a:pt x="216214" y="231343"/>
                  </a:lnTo>
                  <a:cubicBezTo>
                    <a:pt x="226140" y="240198"/>
                    <a:pt x="238476" y="245906"/>
                    <a:pt x="251650" y="247741"/>
                  </a:cubicBezTo>
                  <a:cubicBezTo>
                    <a:pt x="253544" y="246561"/>
                    <a:pt x="254321" y="244480"/>
                    <a:pt x="255842" y="245629"/>
                  </a:cubicBezTo>
                  <a:cubicBezTo>
                    <a:pt x="258110" y="247710"/>
                    <a:pt x="260998" y="245288"/>
                    <a:pt x="262892" y="244977"/>
                  </a:cubicBezTo>
                  <a:close/>
                  <a:moveTo>
                    <a:pt x="264694" y="291780"/>
                  </a:moveTo>
                  <a:lnTo>
                    <a:pt x="264694" y="319731"/>
                  </a:lnTo>
                  <a:cubicBezTo>
                    <a:pt x="275728" y="319423"/>
                    <a:pt x="286685" y="317799"/>
                    <a:pt x="297334" y="314886"/>
                  </a:cubicBezTo>
                  <a:cubicBezTo>
                    <a:pt x="295160" y="313022"/>
                    <a:pt x="294228" y="310041"/>
                    <a:pt x="291464" y="309109"/>
                  </a:cubicBezTo>
                  <a:cubicBezTo>
                    <a:pt x="286837" y="307525"/>
                    <a:pt x="285595" y="304699"/>
                    <a:pt x="288110" y="300569"/>
                  </a:cubicBezTo>
                  <a:cubicBezTo>
                    <a:pt x="289446" y="298333"/>
                    <a:pt x="288918" y="297463"/>
                    <a:pt x="287334" y="295103"/>
                  </a:cubicBezTo>
                  <a:cubicBezTo>
                    <a:pt x="285812" y="292851"/>
                    <a:pt x="283647" y="291109"/>
                    <a:pt x="281123" y="290103"/>
                  </a:cubicBezTo>
                  <a:cubicBezTo>
                    <a:pt x="275688" y="291100"/>
                    <a:pt x="270184" y="291702"/>
                    <a:pt x="264663" y="291904"/>
                  </a:cubicBezTo>
                  <a:close/>
                  <a:moveTo>
                    <a:pt x="278017" y="282618"/>
                  </a:moveTo>
                  <a:cubicBezTo>
                    <a:pt x="276877" y="281714"/>
                    <a:pt x="275358" y="281447"/>
                    <a:pt x="273980" y="281904"/>
                  </a:cubicBezTo>
                  <a:cubicBezTo>
                    <a:pt x="269445" y="283146"/>
                    <a:pt x="270874" y="279543"/>
                    <a:pt x="264663" y="280475"/>
                  </a:cubicBezTo>
                  <a:lnTo>
                    <a:pt x="264663" y="284016"/>
                  </a:lnTo>
                  <a:cubicBezTo>
                    <a:pt x="269125" y="283879"/>
                    <a:pt x="273576" y="283453"/>
                    <a:pt x="277986" y="282742"/>
                  </a:cubicBezTo>
                  <a:close/>
                  <a:moveTo>
                    <a:pt x="380970" y="306997"/>
                  </a:moveTo>
                  <a:lnTo>
                    <a:pt x="361249" y="287276"/>
                  </a:lnTo>
                  <a:cubicBezTo>
                    <a:pt x="351012" y="296966"/>
                    <a:pt x="339447" y="305143"/>
                    <a:pt x="326900" y="311563"/>
                  </a:cubicBezTo>
                  <a:cubicBezTo>
                    <a:pt x="322807" y="314398"/>
                    <a:pt x="318425" y="316793"/>
                    <a:pt x="313825" y="318706"/>
                  </a:cubicBezTo>
                  <a:cubicBezTo>
                    <a:pt x="312241" y="319619"/>
                    <a:pt x="310487" y="320190"/>
                    <a:pt x="308670" y="320383"/>
                  </a:cubicBezTo>
                  <a:cubicBezTo>
                    <a:pt x="308095" y="320370"/>
                    <a:pt x="307536" y="320196"/>
                    <a:pt x="307055" y="319886"/>
                  </a:cubicBezTo>
                  <a:cubicBezTo>
                    <a:pt x="293381" y="324448"/>
                    <a:pt x="279104" y="326961"/>
                    <a:pt x="264694" y="327340"/>
                  </a:cubicBezTo>
                  <a:lnTo>
                    <a:pt x="264694" y="355135"/>
                  </a:lnTo>
                  <a:cubicBezTo>
                    <a:pt x="308101" y="354318"/>
                    <a:pt x="349609" y="337175"/>
                    <a:pt x="380939" y="307122"/>
                  </a:cubicBezTo>
                  <a:close/>
                  <a:moveTo>
                    <a:pt x="342087" y="105968"/>
                  </a:moveTo>
                  <a:cubicBezTo>
                    <a:pt x="342062" y="106098"/>
                    <a:pt x="341981" y="106210"/>
                    <a:pt x="341869" y="106278"/>
                  </a:cubicBezTo>
                  <a:cubicBezTo>
                    <a:pt x="346475" y="111241"/>
                    <a:pt x="350634" y="116605"/>
                    <a:pt x="354292" y="122304"/>
                  </a:cubicBezTo>
                  <a:cubicBezTo>
                    <a:pt x="354696" y="121776"/>
                    <a:pt x="355037" y="121310"/>
                    <a:pt x="355627" y="121962"/>
                  </a:cubicBezTo>
                  <a:cubicBezTo>
                    <a:pt x="356621" y="123080"/>
                    <a:pt x="354603" y="125068"/>
                    <a:pt x="357522" y="124602"/>
                  </a:cubicBezTo>
                  <a:cubicBezTo>
                    <a:pt x="359261" y="124260"/>
                    <a:pt x="358919" y="126527"/>
                    <a:pt x="357522" y="127707"/>
                  </a:cubicBezTo>
                  <a:cubicBezTo>
                    <a:pt x="358423" y="129353"/>
                    <a:pt x="359292" y="130968"/>
                    <a:pt x="360100" y="132645"/>
                  </a:cubicBezTo>
                  <a:cubicBezTo>
                    <a:pt x="361125" y="133111"/>
                    <a:pt x="361901" y="133670"/>
                    <a:pt x="362056" y="134322"/>
                  </a:cubicBezTo>
                  <a:cubicBezTo>
                    <a:pt x="362721" y="136357"/>
                    <a:pt x="363249" y="138431"/>
                    <a:pt x="363640" y="140534"/>
                  </a:cubicBezTo>
                  <a:cubicBezTo>
                    <a:pt x="365038" y="144043"/>
                    <a:pt x="366249" y="147615"/>
                    <a:pt x="367305" y="151279"/>
                  </a:cubicBezTo>
                  <a:cubicBezTo>
                    <a:pt x="368733" y="150068"/>
                    <a:pt x="370410" y="150720"/>
                    <a:pt x="370410" y="152770"/>
                  </a:cubicBezTo>
                  <a:cubicBezTo>
                    <a:pt x="370525" y="154925"/>
                    <a:pt x="370053" y="157071"/>
                    <a:pt x="369044" y="158981"/>
                  </a:cubicBezTo>
                  <a:cubicBezTo>
                    <a:pt x="370317" y="165118"/>
                    <a:pt x="371066" y="171351"/>
                    <a:pt x="371280" y="177615"/>
                  </a:cubicBezTo>
                  <a:lnTo>
                    <a:pt x="399231" y="177615"/>
                  </a:lnTo>
                  <a:cubicBezTo>
                    <a:pt x="398725" y="159637"/>
                    <a:pt x="394728" y="141925"/>
                    <a:pt x="387461" y="125471"/>
                  </a:cubicBezTo>
                  <a:cubicBezTo>
                    <a:pt x="386933" y="125906"/>
                    <a:pt x="386187" y="125937"/>
                    <a:pt x="385255" y="127117"/>
                  </a:cubicBezTo>
                  <a:cubicBezTo>
                    <a:pt x="383827" y="128919"/>
                    <a:pt x="381560" y="126683"/>
                    <a:pt x="380317" y="125130"/>
                  </a:cubicBezTo>
                  <a:cubicBezTo>
                    <a:pt x="377988" y="122273"/>
                    <a:pt x="372491" y="114167"/>
                    <a:pt x="370038" y="113763"/>
                  </a:cubicBezTo>
                  <a:cubicBezTo>
                    <a:pt x="367584" y="113359"/>
                    <a:pt x="366435" y="110657"/>
                    <a:pt x="364261" y="110316"/>
                  </a:cubicBezTo>
                  <a:cubicBezTo>
                    <a:pt x="362087" y="109974"/>
                    <a:pt x="359385" y="108639"/>
                    <a:pt x="359044" y="106340"/>
                  </a:cubicBezTo>
                  <a:cubicBezTo>
                    <a:pt x="359028" y="104331"/>
                    <a:pt x="357419" y="102694"/>
                    <a:pt x="355410" y="102645"/>
                  </a:cubicBezTo>
                  <a:cubicBezTo>
                    <a:pt x="352873" y="102309"/>
                    <a:pt x="350543" y="101064"/>
                    <a:pt x="348857" y="99135"/>
                  </a:cubicBezTo>
                  <a:lnTo>
                    <a:pt x="342211" y="105781"/>
                  </a:lnTo>
                  <a:cubicBezTo>
                    <a:pt x="342192" y="105899"/>
                    <a:pt x="342136" y="106005"/>
                    <a:pt x="342056" y="106092"/>
                  </a:cubicBezTo>
                  <a:close/>
                  <a:moveTo>
                    <a:pt x="359727" y="274761"/>
                  </a:moveTo>
                  <a:lnTo>
                    <a:pt x="361249" y="276282"/>
                  </a:lnTo>
                  <a:cubicBezTo>
                    <a:pt x="384603" y="251648"/>
                    <a:pt x="398032" y="219250"/>
                    <a:pt x="398951" y="185318"/>
                  </a:cubicBezTo>
                  <a:lnTo>
                    <a:pt x="371000" y="185318"/>
                  </a:lnTo>
                  <a:cubicBezTo>
                    <a:pt x="370066" y="211921"/>
                    <a:pt x="359541" y="237291"/>
                    <a:pt x="341372" y="256748"/>
                  </a:cubicBezTo>
                  <a:lnTo>
                    <a:pt x="351404" y="266779"/>
                  </a:lnTo>
                  <a:lnTo>
                    <a:pt x="351590" y="266344"/>
                  </a:lnTo>
                  <a:cubicBezTo>
                    <a:pt x="352124" y="264500"/>
                    <a:pt x="352335" y="262577"/>
                    <a:pt x="352211" y="260661"/>
                  </a:cubicBezTo>
                  <a:cubicBezTo>
                    <a:pt x="352211" y="259636"/>
                    <a:pt x="356124" y="259884"/>
                    <a:pt x="356404" y="261624"/>
                  </a:cubicBezTo>
                  <a:cubicBezTo>
                    <a:pt x="357034" y="263742"/>
                    <a:pt x="357805" y="265816"/>
                    <a:pt x="358702" y="267835"/>
                  </a:cubicBezTo>
                  <a:cubicBezTo>
                    <a:pt x="359798" y="270012"/>
                    <a:pt x="360146" y="272490"/>
                    <a:pt x="359696" y="274885"/>
                  </a:cubicBezTo>
                  <a:close/>
                  <a:moveTo>
                    <a:pt x="338608" y="292121"/>
                  </a:moveTo>
                  <a:cubicBezTo>
                    <a:pt x="337894" y="293892"/>
                    <a:pt x="334167" y="297059"/>
                    <a:pt x="334820" y="298084"/>
                  </a:cubicBezTo>
                  <a:cubicBezTo>
                    <a:pt x="342307" y="293326"/>
                    <a:pt x="349326" y="287867"/>
                    <a:pt x="355783" y="281779"/>
                  </a:cubicBezTo>
                  <a:lnTo>
                    <a:pt x="336124" y="262121"/>
                  </a:lnTo>
                  <a:cubicBezTo>
                    <a:pt x="334757" y="263425"/>
                    <a:pt x="333329" y="264636"/>
                    <a:pt x="331900" y="265847"/>
                  </a:cubicBezTo>
                  <a:cubicBezTo>
                    <a:pt x="331559" y="268115"/>
                    <a:pt x="331900" y="269885"/>
                    <a:pt x="334633" y="270723"/>
                  </a:cubicBezTo>
                  <a:cubicBezTo>
                    <a:pt x="337366" y="271562"/>
                    <a:pt x="342584" y="274667"/>
                    <a:pt x="341559" y="277618"/>
                  </a:cubicBezTo>
                  <a:cubicBezTo>
                    <a:pt x="340534" y="280568"/>
                    <a:pt x="337459" y="284202"/>
                    <a:pt x="336062" y="286935"/>
                  </a:cubicBezTo>
                  <a:cubicBezTo>
                    <a:pt x="334664" y="289668"/>
                    <a:pt x="339478" y="290134"/>
                    <a:pt x="338577" y="292246"/>
                  </a:cubicBezTo>
                  <a:close/>
                  <a:moveTo>
                    <a:pt x="343205" y="177212"/>
                  </a:moveTo>
                  <a:cubicBezTo>
                    <a:pt x="343161" y="177336"/>
                    <a:pt x="343099" y="177451"/>
                    <a:pt x="343018" y="177553"/>
                  </a:cubicBezTo>
                  <a:lnTo>
                    <a:pt x="363485" y="177553"/>
                  </a:lnTo>
                  <a:cubicBezTo>
                    <a:pt x="363485" y="174603"/>
                    <a:pt x="363112" y="171684"/>
                    <a:pt x="362771" y="168795"/>
                  </a:cubicBezTo>
                  <a:cubicBezTo>
                    <a:pt x="362615" y="169106"/>
                    <a:pt x="362429" y="169385"/>
                    <a:pt x="362305" y="169696"/>
                  </a:cubicBezTo>
                  <a:cubicBezTo>
                    <a:pt x="360752" y="172802"/>
                    <a:pt x="360534" y="170969"/>
                    <a:pt x="360628" y="169696"/>
                  </a:cubicBezTo>
                  <a:cubicBezTo>
                    <a:pt x="360898" y="167901"/>
                    <a:pt x="361398" y="166146"/>
                    <a:pt x="362118" y="164478"/>
                  </a:cubicBezTo>
                  <a:cubicBezTo>
                    <a:pt x="362118" y="163516"/>
                    <a:pt x="361777" y="162584"/>
                    <a:pt x="361590" y="161652"/>
                  </a:cubicBezTo>
                  <a:cubicBezTo>
                    <a:pt x="360833" y="162621"/>
                    <a:pt x="359839" y="163382"/>
                    <a:pt x="358702" y="163857"/>
                  </a:cubicBezTo>
                  <a:cubicBezTo>
                    <a:pt x="357801" y="164292"/>
                    <a:pt x="356963" y="166435"/>
                    <a:pt x="356621" y="167243"/>
                  </a:cubicBezTo>
                  <a:cubicBezTo>
                    <a:pt x="356280" y="168050"/>
                    <a:pt x="353981" y="167025"/>
                    <a:pt x="352118" y="167895"/>
                  </a:cubicBezTo>
                  <a:cubicBezTo>
                    <a:pt x="349012" y="169479"/>
                    <a:pt x="345565" y="169727"/>
                    <a:pt x="347925" y="173081"/>
                  </a:cubicBezTo>
                  <a:cubicBezTo>
                    <a:pt x="349416" y="175100"/>
                    <a:pt x="344261" y="174479"/>
                    <a:pt x="343050" y="177212"/>
                  </a:cubicBezTo>
                  <a:close/>
                  <a:moveTo>
                    <a:pt x="336124" y="111620"/>
                  </a:moveTo>
                  <a:lnTo>
                    <a:pt x="316465" y="131279"/>
                  </a:lnTo>
                  <a:cubicBezTo>
                    <a:pt x="319850" y="135037"/>
                    <a:pt x="322847" y="139124"/>
                    <a:pt x="325409" y="143484"/>
                  </a:cubicBezTo>
                  <a:cubicBezTo>
                    <a:pt x="328316" y="143801"/>
                    <a:pt x="331000" y="145199"/>
                    <a:pt x="332925" y="147397"/>
                  </a:cubicBezTo>
                  <a:cubicBezTo>
                    <a:pt x="334354" y="149261"/>
                    <a:pt x="338515" y="152956"/>
                    <a:pt x="337863" y="154634"/>
                  </a:cubicBezTo>
                  <a:cubicBezTo>
                    <a:pt x="337490" y="155627"/>
                    <a:pt x="338360" y="156901"/>
                    <a:pt x="339292" y="157584"/>
                  </a:cubicBezTo>
                  <a:cubicBezTo>
                    <a:pt x="340751" y="158578"/>
                    <a:pt x="341776" y="158547"/>
                    <a:pt x="342553" y="157584"/>
                  </a:cubicBezTo>
                  <a:cubicBezTo>
                    <a:pt x="344012" y="155721"/>
                    <a:pt x="344230" y="153236"/>
                    <a:pt x="346155" y="151652"/>
                  </a:cubicBezTo>
                  <a:cubicBezTo>
                    <a:pt x="348081" y="150068"/>
                    <a:pt x="353329" y="155317"/>
                    <a:pt x="353298" y="156342"/>
                  </a:cubicBezTo>
                  <a:cubicBezTo>
                    <a:pt x="353267" y="157367"/>
                    <a:pt x="352056" y="157615"/>
                    <a:pt x="351714" y="159447"/>
                  </a:cubicBezTo>
                  <a:cubicBezTo>
                    <a:pt x="351217" y="161932"/>
                    <a:pt x="349075" y="164913"/>
                    <a:pt x="351497" y="165659"/>
                  </a:cubicBezTo>
                  <a:cubicBezTo>
                    <a:pt x="355037" y="166870"/>
                    <a:pt x="355503" y="165472"/>
                    <a:pt x="357180" y="162988"/>
                  </a:cubicBezTo>
                  <a:cubicBezTo>
                    <a:pt x="357988" y="161839"/>
                    <a:pt x="357801" y="159882"/>
                    <a:pt x="358640" y="158857"/>
                  </a:cubicBezTo>
                  <a:cubicBezTo>
                    <a:pt x="359233" y="158245"/>
                    <a:pt x="359926" y="157742"/>
                    <a:pt x="360690" y="157367"/>
                  </a:cubicBezTo>
                  <a:cubicBezTo>
                    <a:pt x="359385" y="151894"/>
                    <a:pt x="357618" y="146543"/>
                    <a:pt x="355410" y="141372"/>
                  </a:cubicBezTo>
                  <a:cubicBezTo>
                    <a:pt x="354898" y="140829"/>
                    <a:pt x="354258" y="140425"/>
                    <a:pt x="353547" y="140192"/>
                  </a:cubicBezTo>
                  <a:cubicBezTo>
                    <a:pt x="352273" y="139788"/>
                    <a:pt x="352988" y="138639"/>
                    <a:pt x="351311" y="138111"/>
                  </a:cubicBezTo>
                  <a:cubicBezTo>
                    <a:pt x="349634" y="137583"/>
                    <a:pt x="348671" y="136962"/>
                    <a:pt x="348515" y="133639"/>
                  </a:cubicBezTo>
                  <a:cubicBezTo>
                    <a:pt x="348360" y="130937"/>
                    <a:pt x="350783" y="134509"/>
                    <a:pt x="351373" y="134043"/>
                  </a:cubicBezTo>
                  <a:cubicBezTo>
                    <a:pt x="351519" y="133919"/>
                    <a:pt x="351646" y="133773"/>
                    <a:pt x="351745" y="133608"/>
                  </a:cubicBezTo>
                  <a:cubicBezTo>
                    <a:pt x="347512" y="125627"/>
                    <a:pt x="342251" y="118232"/>
                    <a:pt x="336093" y="111620"/>
                  </a:cubicBezTo>
                  <a:close/>
                  <a:moveTo>
                    <a:pt x="312272" y="138298"/>
                  </a:moveTo>
                  <a:cubicBezTo>
                    <a:pt x="311456" y="138298"/>
                    <a:pt x="310645" y="138149"/>
                    <a:pt x="309881" y="137863"/>
                  </a:cubicBezTo>
                  <a:lnTo>
                    <a:pt x="303390" y="144354"/>
                  </a:lnTo>
                  <a:cubicBezTo>
                    <a:pt x="304632" y="144664"/>
                    <a:pt x="305999" y="144354"/>
                    <a:pt x="307552" y="144913"/>
                  </a:cubicBezTo>
                  <a:cubicBezTo>
                    <a:pt x="309105" y="145472"/>
                    <a:pt x="308452" y="140068"/>
                    <a:pt x="311092" y="140596"/>
                  </a:cubicBezTo>
                  <a:cubicBezTo>
                    <a:pt x="313732" y="141124"/>
                    <a:pt x="314477" y="142832"/>
                    <a:pt x="312241" y="143702"/>
                  </a:cubicBezTo>
                  <a:cubicBezTo>
                    <a:pt x="310471" y="144292"/>
                    <a:pt x="312707" y="145782"/>
                    <a:pt x="310533" y="146528"/>
                  </a:cubicBezTo>
                  <a:cubicBezTo>
                    <a:pt x="308359" y="147273"/>
                    <a:pt x="312148" y="148919"/>
                    <a:pt x="312117" y="149633"/>
                  </a:cubicBezTo>
                  <a:cubicBezTo>
                    <a:pt x="312086" y="150348"/>
                    <a:pt x="309415" y="151124"/>
                    <a:pt x="313390" y="152366"/>
                  </a:cubicBezTo>
                  <a:cubicBezTo>
                    <a:pt x="317366" y="153609"/>
                    <a:pt x="313390" y="149012"/>
                    <a:pt x="314012" y="148360"/>
                  </a:cubicBezTo>
                  <a:cubicBezTo>
                    <a:pt x="314633" y="147708"/>
                    <a:pt x="316900" y="149602"/>
                    <a:pt x="317490" y="148702"/>
                  </a:cubicBezTo>
                  <a:cubicBezTo>
                    <a:pt x="317707" y="148360"/>
                    <a:pt x="318080" y="147801"/>
                    <a:pt x="318577" y="147149"/>
                  </a:cubicBezTo>
                  <a:cubicBezTo>
                    <a:pt x="316704" y="144034"/>
                    <a:pt x="314583" y="141074"/>
                    <a:pt x="312241" y="138298"/>
                  </a:cubicBezTo>
                  <a:close/>
                  <a:moveTo>
                    <a:pt x="302148" y="241499"/>
                  </a:moveTo>
                  <a:cubicBezTo>
                    <a:pt x="302148" y="242865"/>
                    <a:pt x="300812" y="241778"/>
                    <a:pt x="300409" y="242244"/>
                  </a:cubicBezTo>
                  <a:cubicBezTo>
                    <a:pt x="304390" y="244754"/>
                    <a:pt x="308654" y="246785"/>
                    <a:pt x="313111" y="248300"/>
                  </a:cubicBezTo>
                  <a:cubicBezTo>
                    <a:pt x="315599" y="249005"/>
                    <a:pt x="318223" y="249089"/>
                    <a:pt x="320751" y="248549"/>
                  </a:cubicBezTo>
                  <a:cubicBezTo>
                    <a:pt x="323515" y="248021"/>
                    <a:pt x="324291" y="249294"/>
                    <a:pt x="325565" y="249232"/>
                  </a:cubicBezTo>
                  <a:cubicBezTo>
                    <a:pt x="327397" y="249232"/>
                    <a:pt x="328670" y="246685"/>
                    <a:pt x="329633" y="245164"/>
                  </a:cubicBezTo>
                  <a:cubicBezTo>
                    <a:pt x="332459" y="241157"/>
                    <a:pt x="331931" y="240629"/>
                    <a:pt x="332739" y="239977"/>
                  </a:cubicBezTo>
                  <a:cubicBezTo>
                    <a:pt x="333546" y="239325"/>
                    <a:pt x="336466" y="245350"/>
                    <a:pt x="336093" y="249294"/>
                  </a:cubicBezTo>
                  <a:cubicBezTo>
                    <a:pt x="336093" y="249915"/>
                    <a:pt x="336093" y="250474"/>
                    <a:pt x="335875" y="251033"/>
                  </a:cubicBezTo>
                  <a:lnTo>
                    <a:pt x="336186" y="251344"/>
                  </a:lnTo>
                  <a:cubicBezTo>
                    <a:pt x="352901" y="233319"/>
                    <a:pt x="362578" y="209883"/>
                    <a:pt x="363454" y="185318"/>
                  </a:cubicBezTo>
                  <a:lnTo>
                    <a:pt x="342304" y="185318"/>
                  </a:lnTo>
                  <a:cubicBezTo>
                    <a:pt x="343537" y="187072"/>
                    <a:pt x="344646" y="188908"/>
                    <a:pt x="345627" y="190815"/>
                  </a:cubicBezTo>
                  <a:cubicBezTo>
                    <a:pt x="346714" y="193020"/>
                    <a:pt x="347335" y="196498"/>
                    <a:pt x="349137" y="196684"/>
                  </a:cubicBezTo>
                  <a:cubicBezTo>
                    <a:pt x="352025" y="196964"/>
                    <a:pt x="355006" y="199355"/>
                    <a:pt x="355100" y="201374"/>
                  </a:cubicBezTo>
                  <a:cubicBezTo>
                    <a:pt x="355255" y="205566"/>
                    <a:pt x="342180" y="206591"/>
                    <a:pt x="340472" y="206063"/>
                  </a:cubicBezTo>
                  <a:cubicBezTo>
                    <a:pt x="338764" y="205535"/>
                    <a:pt x="338080" y="205504"/>
                    <a:pt x="337987" y="207771"/>
                  </a:cubicBezTo>
                  <a:cubicBezTo>
                    <a:pt x="337894" y="210039"/>
                    <a:pt x="333267" y="210349"/>
                    <a:pt x="331434" y="211871"/>
                  </a:cubicBezTo>
                  <a:cubicBezTo>
                    <a:pt x="329602" y="213393"/>
                    <a:pt x="329198" y="216747"/>
                    <a:pt x="327832" y="218952"/>
                  </a:cubicBezTo>
                  <a:cubicBezTo>
                    <a:pt x="325726" y="221427"/>
                    <a:pt x="323397" y="223704"/>
                    <a:pt x="320875" y="225753"/>
                  </a:cubicBezTo>
                  <a:cubicBezTo>
                    <a:pt x="317769" y="227927"/>
                    <a:pt x="311807" y="228051"/>
                    <a:pt x="314508" y="229480"/>
                  </a:cubicBezTo>
                  <a:cubicBezTo>
                    <a:pt x="316434" y="230536"/>
                    <a:pt x="320720" y="230878"/>
                    <a:pt x="320254" y="229884"/>
                  </a:cubicBezTo>
                  <a:cubicBezTo>
                    <a:pt x="319788" y="228890"/>
                    <a:pt x="320596" y="228579"/>
                    <a:pt x="321341" y="229542"/>
                  </a:cubicBezTo>
                  <a:cubicBezTo>
                    <a:pt x="322086" y="230505"/>
                    <a:pt x="323981" y="228859"/>
                    <a:pt x="323919" y="227523"/>
                  </a:cubicBezTo>
                  <a:cubicBezTo>
                    <a:pt x="323857" y="226188"/>
                    <a:pt x="323608" y="224231"/>
                    <a:pt x="324757" y="224169"/>
                  </a:cubicBezTo>
                  <a:cubicBezTo>
                    <a:pt x="326652" y="224169"/>
                    <a:pt x="328639" y="221964"/>
                    <a:pt x="329571" y="222151"/>
                  </a:cubicBezTo>
                  <a:cubicBezTo>
                    <a:pt x="330503" y="222337"/>
                    <a:pt x="332055" y="224728"/>
                    <a:pt x="330968" y="231902"/>
                  </a:cubicBezTo>
                  <a:cubicBezTo>
                    <a:pt x="330074" y="237092"/>
                    <a:pt x="328074" y="242030"/>
                    <a:pt x="325099" y="246375"/>
                  </a:cubicBezTo>
                  <a:cubicBezTo>
                    <a:pt x="323639" y="248797"/>
                    <a:pt x="322148" y="246934"/>
                    <a:pt x="320161" y="245909"/>
                  </a:cubicBezTo>
                  <a:cubicBezTo>
                    <a:pt x="317220" y="245002"/>
                    <a:pt x="314223" y="244294"/>
                    <a:pt x="311185" y="243797"/>
                  </a:cubicBezTo>
                  <a:cubicBezTo>
                    <a:pt x="309788" y="243362"/>
                    <a:pt x="302055" y="240443"/>
                    <a:pt x="302117" y="241499"/>
                  </a:cubicBezTo>
                  <a:close/>
                  <a:moveTo>
                    <a:pt x="434573" y="185318"/>
                  </a:moveTo>
                  <a:lnTo>
                    <a:pt x="406778" y="185318"/>
                  </a:lnTo>
                  <a:cubicBezTo>
                    <a:pt x="405858" y="221365"/>
                    <a:pt x="391582" y="255788"/>
                    <a:pt x="366715" y="281904"/>
                  </a:cubicBezTo>
                  <a:lnTo>
                    <a:pt x="386436" y="301625"/>
                  </a:lnTo>
                  <a:cubicBezTo>
                    <a:pt x="416564" y="270304"/>
                    <a:pt x="433754" y="228766"/>
                    <a:pt x="434573" y="185318"/>
                  </a:cubicBezTo>
                  <a:close/>
                  <a:moveTo>
                    <a:pt x="386529" y="61277"/>
                  </a:moveTo>
                  <a:lnTo>
                    <a:pt x="365938" y="81868"/>
                  </a:lnTo>
                  <a:cubicBezTo>
                    <a:pt x="368932" y="86393"/>
                    <a:pt x="372435" y="90561"/>
                    <a:pt x="376373" y="94290"/>
                  </a:cubicBezTo>
                  <a:cubicBezTo>
                    <a:pt x="378423" y="96371"/>
                    <a:pt x="380597" y="98421"/>
                    <a:pt x="382585" y="100284"/>
                  </a:cubicBezTo>
                  <a:cubicBezTo>
                    <a:pt x="384572" y="102148"/>
                    <a:pt x="395566" y="115999"/>
                    <a:pt x="393392" y="118018"/>
                  </a:cubicBezTo>
                  <a:cubicBezTo>
                    <a:pt x="393240" y="118179"/>
                    <a:pt x="393076" y="118325"/>
                    <a:pt x="392895" y="118453"/>
                  </a:cubicBezTo>
                  <a:cubicBezTo>
                    <a:pt x="401666" y="136922"/>
                    <a:pt x="406480" y="157022"/>
                    <a:pt x="407026" y="177460"/>
                  </a:cubicBezTo>
                  <a:lnTo>
                    <a:pt x="434822" y="177460"/>
                  </a:lnTo>
                  <a:cubicBezTo>
                    <a:pt x="433943" y="134031"/>
                    <a:pt x="416694" y="92536"/>
                    <a:pt x="386529" y="61277"/>
                  </a:cubicBezTo>
                  <a:close/>
                  <a:moveTo>
                    <a:pt x="264756" y="35438"/>
                  </a:moveTo>
                  <a:cubicBezTo>
                    <a:pt x="287641" y="35977"/>
                    <a:pt x="310077" y="41926"/>
                    <a:pt x="330223" y="52799"/>
                  </a:cubicBezTo>
                  <a:cubicBezTo>
                    <a:pt x="331906" y="52638"/>
                    <a:pt x="333565" y="52273"/>
                    <a:pt x="335161" y="51712"/>
                  </a:cubicBezTo>
                  <a:cubicBezTo>
                    <a:pt x="337615" y="50532"/>
                    <a:pt x="342491" y="53171"/>
                    <a:pt x="344820" y="54538"/>
                  </a:cubicBezTo>
                  <a:cubicBezTo>
                    <a:pt x="347149" y="55904"/>
                    <a:pt x="348640" y="57644"/>
                    <a:pt x="351031" y="58917"/>
                  </a:cubicBezTo>
                  <a:cubicBezTo>
                    <a:pt x="354460" y="61049"/>
                    <a:pt x="356991" y="64364"/>
                    <a:pt x="358143" y="68234"/>
                  </a:cubicBezTo>
                  <a:cubicBezTo>
                    <a:pt x="359013" y="72147"/>
                    <a:pt x="361497" y="71868"/>
                    <a:pt x="360255" y="73451"/>
                  </a:cubicBezTo>
                  <a:cubicBezTo>
                    <a:pt x="359634" y="74259"/>
                    <a:pt x="360565" y="74538"/>
                    <a:pt x="361746" y="75253"/>
                  </a:cubicBezTo>
                  <a:lnTo>
                    <a:pt x="381094" y="55936"/>
                  </a:lnTo>
                  <a:cubicBezTo>
                    <a:pt x="349767" y="25822"/>
                    <a:pt x="308232" y="8632"/>
                    <a:pt x="264787" y="7798"/>
                  </a:cubicBezTo>
                  <a:close/>
                  <a:moveTo>
                    <a:pt x="264756" y="70998"/>
                  </a:moveTo>
                  <a:cubicBezTo>
                    <a:pt x="287502" y="71805"/>
                    <a:pt x="309437" y="79663"/>
                    <a:pt x="327521" y="93483"/>
                  </a:cubicBezTo>
                  <a:cubicBezTo>
                    <a:pt x="325534" y="90843"/>
                    <a:pt x="323515" y="88141"/>
                    <a:pt x="322583" y="87116"/>
                  </a:cubicBezTo>
                  <a:cubicBezTo>
                    <a:pt x="320875" y="85315"/>
                    <a:pt x="314477" y="83079"/>
                    <a:pt x="315130" y="82054"/>
                  </a:cubicBezTo>
                  <a:cubicBezTo>
                    <a:pt x="315782" y="81029"/>
                    <a:pt x="321341" y="85533"/>
                    <a:pt x="322428" y="84725"/>
                  </a:cubicBezTo>
                  <a:cubicBezTo>
                    <a:pt x="323515" y="83918"/>
                    <a:pt x="319571" y="78514"/>
                    <a:pt x="319881" y="78514"/>
                  </a:cubicBezTo>
                  <a:cubicBezTo>
                    <a:pt x="323002" y="80713"/>
                    <a:pt x="325608" y="83564"/>
                    <a:pt x="327521" y="86868"/>
                  </a:cubicBezTo>
                  <a:cubicBezTo>
                    <a:pt x="328484" y="88328"/>
                    <a:pt x="331093" y="87613"/>
                    <a:pt x="333142" y="89011"/>
                  </a:cubicBezTo>
                  <a:cubicBezTo>
                    <a:pt x="335192" y="90408"/>
                    <a:pt x="335037" y="92272"/>
                    <a:pt x="336559" y="93576"/>
                  </a:cubicBezTo>
                  <a:cubicBezTo>
                    <a:pt x="336807" y="93794"/>
                    <a:pt x="339975" y="95626"/>
                    <a:pt x="338143" y="95409"/>
                  </a:cubicBezTo>
                  <a:cubicBezTo>
                    <a:pt x="337584" y="95409"/>
                    <a:pt x="336776" y="94228"/>
                    <a:pt x="336155" y="94787"/>
                  </a:cubicBezTo>
                  <a:cubicBezTo>
                    <a:pt x="335534" y="95346"/>
                    <a:pt x="336403" y="97117"/>
                    <a:pt x="337490" y="99228"/>
                  </a:cubicBezTo>
                  <a:lnTo>
                    <a:pt x="346807" y="89911"/>
                  </a:lnTo>
                  <a:cubicBezTo>
                    <a:pt x="345472" y="87210"/>
                    <a:pt x="342832" y="83700"/>
                    <a:pt x="341000" y="83141"/>
                  </a:cubicBezTo>
                  <a:cubicBezTo>
                    <a:pt x="339167" y="82582"/>
                    <a:pt x="337894" y="84290"/>
                    <a:pt x="336590" y="85377"/>
                  </a:cubicBezTo>
                  <a:cubicBezTo>
                    <a:pt x="335285" y="86464"/>
                    <a:pt x="333670" y="86837"/>
                    <a:pt x="333484" y="86092"/>
                  </a:cubicBezTo>
                  <a:cubicBezTo>
                    <a:pt x="333459" y="84859"/>
                    <a:pt x="333512" y="83623"/>
                    <a:pt x="333639" y="82396"/>
                  </a:cubicBezTo>
                  <a:cubicBezTo>
                    <a:pt x="333639" y="81340"/>
                    <a:pt x="332677" y="80501"/>
                    <a:pt x="332397" y="79476"/>
                  </a:cubicBezTo>
                  <a:cubicBezTo>
                    <a:pt x="331745" y="77054"/>
                    <a:pt x="332739" y="74383"/>
                    <a:pt x="331248" y="72768"/>
                  </a:cubicBezTo>
                  <a:cubicBezTo>
                    <a:pt x="329757" y="70740"/>
                    <a:pt x="328437" y="68588"/>
                    <a:pt x="327304" y="66340"/>
                  </a:cubicBezTo>
                  <a:cubicBezTo>
                    <a:pt x="325335" y="63890"/>
                    <a:pt x="323925" y="61038"/>
                    <a:pt x="323173" y="57985"/>
                  </a:cubicBezTo>
                  <a:cubicBezTo>
                    <a:pt x="304999" y="48807"/>
                    <a:pt x="285014" y="43779"/>
                    <a:pt x="264663" y="43264"/>
                  </a:cubicBezTo>
                  <a:close/>
                  <a:moveTo>
                    <a:pt x="264756" y="106589"/>
                  </a:moveTo>
                  <a:cubicBezTo>
                    <a:pt x="281933" y="107455"/>
                    <a:pt x="298281" y="114238"/>
                    <a:pt x="311030" y="125782"/>
                  </a:cubicBezTo>
                  <a:lnTo>
                    <a:pt x="330627" y="106123"/>
                  </a:lnTo>
                  <a:cubicBezTo>
                    <a:pt x="312639" y="89396"/>
                    <a:pt x="289241" y="79688"/>
                    <a:pt x="264694" y="78762"/>
                  </a:cubicBezTo>
                  <a:close/>
                  <a:moveTo>
                    <a:pt x="264756" y="142211"/>
                  </a:moveTo>
                  <a:cubicBezTo>
                    <a:pt x="267392" y="142472"/>
                    <a:pt x="269992" y="143003"/>
                    <a:pt x="272520" y="143795"/>
                  </a:cubicBezTo>
                  <a:cubicBezTo>
                    <a:pt x="273203" y="142180"/>
                    <a:pt x="274849" y="141372"/>
                    <a:pt x="276216" y="140441"/>
                  </a:cubicBezTo>
                  <a:cubicBezTo>
                    <a:pt x="277582" y="139509"/>
                    <a:pt x="278980" y="138111"/>
                    <a:pt x="278762" y="141093"/>
                  </a:cubicBezTo>
                  <a:cubicBezTo>
                    <a:pt x="278675" y="142739"/>
                    <a:pt x="277883" y="144267"/>
                    <a:pt x="276588" y="145285"/>
                  </a:cubicBezTo>
                  <a:cubicBezTo>
                    <a:pt x="279324" y="146472"/>
                    <a:pt x="281918" y="147963"/>
                    <a:pt x="284321" y="149727"/>
                  </a:cubicBezTo>
                  <a:lnTo>
                    <a:pt x="285874" y="150969"/>
                  </a:lnTo>
                  <a:lnTo>
                    <a:pt x="288545" y="148298"/>
                  </a:lnTo>
                  <a:cubicBezTo>
                    <a:pt x="288526" y="148195"/>
                    <a:pt x="288526" y="148090"/>
                    <a:pt x="288545" y="147987"/>
                  </a:cubicBezTo>
                  <a:cubicBezTo>
                    <a:pt x="288545" y="146466"/>
                    <a:pt x="290781" y="144664"/>
                    <a:pt x="293328" y="143546"/>
                  </a:cubicBezTo>
                  <a:lnTo>
                    <a:pt x="301993" y="134882"/>
                  </a:lnTo>
                  <a:lnTo>
                    <a:pt x="301340" y="134882"/>
                  </a:lnTo>
                  <a:cubicBezTo>
                    <a:pt x="300160" y="134882"/>
                    <a:pt x="298514" y="137149"/>
                    <a:pt x="297396" y="136465"/>
                  </a:cubicBezTo>
                  <a:cubicBezTo>
                    <a:pt x="296278" y="135782"/>
                    <a:pt x="301216" y="131217"/>
                    <a:pt x="303608" y="132086"/>
                  </a:cubicBezTo>
                  <a:lnTo>
                    <a:pt x="304632" y="132490"/>
                  </a:lnTo>
                  <a:lnTo>
                    <a:pt x="305719" y="131372"/>
                  </a:lnTo>
                  <a:cubicBezTo>
                    <a:pt x="294433" y="121279"/>
                    <a:pt x="280057" y="115310"/>
                    <a:pt x="264942" y="114446"/>
                  </a:cubicBezTo>
                  <a:close/>
                  <a:moveTo>
                    <a:pt x="260874" y="149789"/>
                  </a:moveTo>
                  <a:cubicBezTo>
                    <a:pt x="257712" y="149792"/>
                    <a:pt x="254572" y="150273"/>
                    <a:pt x="251557" y="151217"/>
                  </a:cubicBezTo>
                  <a:cubicBezTo>
                    <a:pt x="251184" y="151652"/>
                    <a:pt x="250873" y="152025"/>
                    <a:pt x="251091" y="152335"/>
                  </a:cubicBezTo>
                  <a:cubicBezTo>
                    <a:pt x="251867" y="153453"/>
                    <a:pt x="254196" y="151124"/>
                    <a:pt x="254507" y="153267"/>
                  </a:cubicBezTo>
                  <a:cubicBezTo>
                    <a:pt x="254724" y="154851"/>
                    <a:pt x="251929" y="153671"/>
                    <a:pt x="252178" y="154851"/>
                  </a:cubicBezTo>
                  <a:cubicBezTo>
                    <a:pt x="252426" y="156031"/>
                    <a:pt x="254321" y="155379"/>
                    <a:pt x="254383" y="156652"/>
                  </a:cubicBezTo>
                  <a:cubicBezTo>
                    <a:pt x="254196" y="158211"/>
                    <a:pt x="253445" y="159646"/>
                    <a:pt x="252271" y="160690"/>
                  </a:cubicBezTo>
                  <a:cubicBezTo>
                    <a:pt x="251029" y="161497"/>
                    <a:pt x="244352" y="162367"/>
                    <a:pt x="243730" y="163795"/>
                  </a:cubicBezTo>
                  <a:cubicBezTo>
                    <a:pt x="243240" y="165159"/>
                    <a:pt x="242491" y="166413"/>
                    <a:pt x="241525" y="167491"/>
                  </a:cubicBezTo>
                  <a:cubicBezTo>
                    <a:pt x="240407" y="168671"/>
                    <a:pt x="235066" y="171839"/>
                    <a:pt x="235035" y="172677"/>
                  </a:cubicBezTo>
                  <a:cubicBezTo>
                    <a:pt x="235035" y="174634"/>
                    <a:pt x="237612" y="172149"/>
                    <a:pt x="238327" y="171373"/>
                  </a:cubicBezTo>
                  <a:cubicBezTo>
                    <a:pt x="239041" y="170597"/>
                    <a:pt x="241060" y="170162"/>
                    <a:pt x="242768" y="169199"/>
                  </a:cubicBezTo>
                  <a:cubicBezTo>
                    <a:pt x="245128" y="167833"/>
                    <a:pt x="246060" y="172553"/>
                    <a:pt x="243513" y="172709"/>
                  </a:cubicBezTo>
                  <a:cubicBezTo>
                    <a:pt x="241929" y="172709"/>
                    <a:pt x="240594" y="177274"/>
                    <a:pt x="238109" y="176435"/>
                  </a:cubicBezTo>
                  <a:cubicBezTo>
                    <a:pt x="237488" y="176187"/>
                    <a:pt x="235718" y="175100"/>
                    <a:pt x="235345" y="176249"/>
                  </a:cubicBezTo>
                  <a:cubicBezTo>
                    <a:pt x="234972" y="177398"/>
                    <a:pt x="239041" y="177615"/>
                    <a:pt x="240314" y="178485"/>
                  </a:cubicBezTo>
                  <a:cubicBezTo>
                    <a:pt x="243420" y="180628"/>
                    <a:pt x="237830" y="180473"/>
                    <a:pt x="236898" y="181063"/>
                  </a:cubicBezTo>
                  <a:cubicBezTo>
                    <a:pt x="235966" y="181653"/>
                    <a:pt x="236463" y="182926"/>
                    <a:pt x="237705" y="182398"/>
                  </a:cubicBezTo>
                  <a:cubicBezTo>
                    <a:pt x="238948" y="181870"/>
                    <a:pt x="240532" y="180659"/>
                    <a:pt x="241277" y="182678"/>
                  </a:cubicBezTo>
                  <a:cubicBezTo>
                    <a:pt x="242271" y="185442"/>
                    <a:pt x="236743" y="195504"/>
                    <a:pt x="235066" y="194448"/>
                  </a:cubicBezTo>
                  <a:cubicBezTo>
                    <a:pt x="234165" y="193889"/>
                    <a:pt x="233264" y="194697"/>
                    <a:pt x="232426" y="195038"/>
                  </a:cubicBezTo>
                  <a:cubicBezTo>
                    <a:pt x="233547" y="197308"/>
                    <a:pt x="234920" y="199445"/>
                    <a:pt x="236525" y="201405"/>
                  </a:cubicBezTo>
                  <a:cubicBezTo>
                    <a:pt x="237612" y="199604"/>
                    <a:pt x="239351" y="197057"/>
                    <a:pt x="240066" y="197026"/>
                  </a:cubicBezTo>
                  <a:cubicBezTo>
                    <a:pt x="240780" y="196995"/>
                    <a:pt x="240749" y="196187"/>
                    <a:pt x="241153" y="195473"/>
                  </a:cubicBezTo>
                  <a:cubicBezTo>
                    <a:pt x="241556" y="194759"/>
                    <a:pt x="242861" y="195473"/>
                    <a:pt x="242923" y="194324"/>
                  </a:cubicBezTo>
                  <a:cubicBezTo>
                    <a:pt x="242985" y="193175"/>
                    <a:pt x="246029" y="191405"/>
                    <a:pt x="246432" y="189634"/>
                  </a:cubicBezTo>
                  <a:cubicBezTo>
                    <a:pt x="246619" y="188703"/>
                    <a:pt x="245470" y="187740"/>
                    <a:pt x="245935" y="186963"/>
                  </a:cubicBezTo>
                  <a:cubicBezTo>
                    <a:pt x="246265" y="186318"/>
                    <a:pt x="246852" y="185845"/>
                    <a:pt x="247550" y="185659"/>
                  </a:cubicBezTo>
                  <a:cubicBezTo>
                    <a:pt x="248140" y="185442"/>
                    <a:pt x="249600" y="186901"/>
                    <a:pt x="250035" y="186280"/>
                  </a:cubicBezTo>
                  <a:cubicBezTo>
                    <a:pt x="250470" y="185659"/>
                    <a:pt x="252644" y="186280"/>
                    <a:pt x="254290" y="187181"/>
                  </a:cubicBezTo>
                  <a:cubicBezTo>
                    <a:pt x="255066" y="187647"/>
                    <a:pt x="256526" y="187181"/>
                    <a:pt x="257395" y="188361"/>
                  </a:cubicBezTo>
                  <a:cubicBezTo>
                    <a:pt x="258638" y="190131"/>
                    <a:pt x="257395" y="190287"/>
                    <a:pt x="257395" y="190659"/>
                  </a:cubicBezTo>
                  <a:cubicBezTo>
                    <a:pt x="257395" y="191032"/>
                    <a:pt x="258141" y="190442"/>
                    <a:pt x="258482" y="190659"/>
                  </a:cubicBezTo>
                  <a:cubicBezTo>
                    <a:pt x="258824" y="190877"/>
                    <a:pt x="255221" y="193765"/>
                    <a:pt x="255687" y="194914"/>
                  </a:cubicBezTo>
                  <a:cubicBezTo>
                    <a:pt x="256153" y="196063"/>
                    <a:pt x="252333" y="202337"/>
                    <a:pt x="251308" y="203330"/>
                  </a:cubicBezTo>
                  <a:cubicBezTo>
                    <a:pt x="250283" y="204324"/>
                    <a:pt x="247519" y="203175"/>
                    <a:pt x="246619" y="203330"/>
                  </a:cubicBezTo>
                  <a:cubicBezTo>
                    <a:pt x="245718" y="203486"/>
                    <a:pt x="245407" y="204448"/>
                    <a:pt x="243855" y="204076"/>
                  </a:cubicBezTo>
                  <a:cubicBezTo>
                    <a:pt x="242494" y="203930"/>
                    <a:pt x="241122" y="204225"/>
                    <a:pt x="239941" y="204914"/>
                  </a:cubicBezTo>
                  <a:cubicBezTo>
                    <a:pt x="245699" y="209983"/>
                    <a:pt x="253109" y="212775"/>
                    <a:pt x="260780" y="212772"/>
                  </a:cubicBezTo>
                  <a:cubicBezTo>
                    <a:pt x="262467" y="212768"/>
                    <a:pt x="264150" y="212623"/>
                    <a:pt x="265812" y="212337"/>
                  </a:cubicBezTo>
                  <a:cubicBezTo>
                    <a:pt x="266765" y="210989"/>
                    <a:pt x="267343" y="209414"/>
                    <a:pt x="267489" y="207771"/>
                  </a:cubicBezTo>
                  <a:cubicBezTo>
                    <a:pt x="267458" y="206790"/>
                    <a:pt x="267607" y="205812"/>
                    <a:pt x="267924" y="204883"/>
                  </a:cubicBezTo>
                  <a:cubicBezTo>
                    <a:pt x="268327" y="204200"/>
                    <a:pt x="271029" y="201032"/>
                    <a:pt x="271930" y="201094"/>
                  </a:cubicBezTo>
                  <a:cubicBezTo>
                    <a:pt x="272830" y="201156"/>
                    <a:pt x="273452" y="201902"/>
                    <a:pt x="274756" y="201498"/>
                  </a:cubicBezTo>
                  <a:cubicBezTo>
                    <a:pt x="277303" y="200722"/>
                    <a:pt x="278855" y="201498"/>
                    <a:pt x="278887" y="202461"/>
                  </a:cubicBezTo>
                  <a:cubicBezTo>
                    <a:pt x="278918" y="203424"/>
                    <a:pt x="275781" y="203548"/>
                    <a:pt x="275781" y="204417"/>
                  </a:cubicBezTo>
                  <a:cubicBezTo>
                    <a:pt x="275781" y="205287"/>
                    <a:pt x="278203" y="205908"/>
                    <a:pt x="278887" y="205038"/>
                  </a:cubicBezTo>
                  <a:cubicBezTo>
                    <a:pt x="279955" y="203924"/>
                    <a:pt x="280293" y="202296"/>
                    <a:pt x="279756" y="200846"/>
                  </a:cubicBezTo>
                  <a:cubicBezTo>
                    <a:pt x="278731" y="199572"/>
                    <a:pt x="278793" y="199045"/>
                    <a:pt x="280253" y="199541"/>
                  </a:cubicBezTo>
                  <a:cubicBezTo>
                    <a:pt x="281154" y="199852"/>
                    <a:pt x="281154" y="196436"/>
                    <a:pt x="281992" y="194945"/>
                  </a:cubicBezTo>
                  <a:cubicBezTo>
                    <a:pt x="283172" y="193113"/>
                    <a:pt x="279849" y="194417"/>
                    <a:pt x="278452" y="194603"/>
                  </a:cubicBezTo>
                  <a:cubicBezTo>
                    <a:pt x="277054" y="194790"/>
                    <a:pt x="276060" y="191995"/>
                    <a:pt x="276029" y="191032"/>
                  </a:cubicBezTo>
                  <a:cubicBezTo>
                    <a:pt x="275998" y="190069"/>
                    <a:pt x="278514" y="193516"/>
                    <a:pt x="279787" y="193579"/>
                  </a:cubicBezTo>
                  <a:cubicBezTo>
                    <a:pt x="281328" y="193442"/>
                    <a:pt x="282595" y="192302"/>
                    <a:pt x="282893" y="190783"/>
                  </a:cubicBezTo>
                  <a:cubicBezTo>
                    <a:pt x="282893" y="189572"/>
                    <a:pt x="280160" y="189417"/>
                    <a:pt x="279787" y="187926"/>
                  </a:cubicBezTo>
                  <a:cubicBezTo>
                    <a:pt x="279539" y="187119"/>
                    <a:pt x="281992" y="187926"/>
                    <a:pt x="281806" y="187119"/>
                  </a:cubicBezTo>
                  <a:cubicBezTo>
                    <a:pt x="281619" y="186311"/>
                    <a:pt x="282054" y="184759"/>
                    <a:pt x="280501" y="184013"/>
                  </a:cubicBezTo>
                  <a:cubicBezTo>
                    <a:pt x="278949" y="183268"/>
                    <a:pt x="277396" y="178392"/>
                    <a:pt x="276309" y="178050"/>
                  </a:cubicBezTo>
                  <a:cubicBezTo>
                    <a:pt x="275222" y="177709"/>
                    <a:pt x="274290" y="179261"/>
                    <a:pt x="273638" y="179789"/>
                  </a:cubicBezTo>
                  <a:cubicBezTo>
                    <a:pt x="272986" y="180317"/>
                    <a:pt x="271899" y="179417"/>
                    <a:pt x="272458" y="178889"/>
                  </a:cubicBezTo>
                  <a:cubicBezTo>
                    <a:pt x="273725" y="177923"/>
                    <a:pt x="274784" y="176709"/>
                    <a:pt x="275563" y="175317"/>
                  </a:cubicBezTo>
                  <a:cubicBezTo>
                    <a:pt x="276216" y="173205"/>
                    <a:pt x="278918" y="175317"/>
                    <a:pt x="278421" y="172491"/>
                  </a:cubicBezTo>
                  <a:cubicBezTo>
                    <a:pt x="277924" y="169665"/>
                    <a:pt x="275315" y="169944"/>
                    <a:pt x="276464" y="168392"/>
                  </a:cubicBezTo>
                  <a:cubicBezTo>
                    <a:pt x="277272" y="167482"/>
                    <a:pt x="277191" y="166087"/>
                    <a:pt x="276281" y="165280"/>
                  </a:cubicBezTo>
                  <a:cubicBezTo>
                    <a:pt x="275703" y="164767"/>
                    <a:pt x="274902" y="164593"/>
                    <a:pt x="274166" y="164820"/>
                  </a:cubicBezTo>
                  <a:cubicBezTo>
                    <a:pt x="272955" y="165038"/>
                    <a:pt x="271712" y="163081"/>
                    <a:pt x="271557" y="161404"/>
                  </a:cubicBezTo>
                  <a:cubicBezTo>
                    <a:pt x="271557" y="160441"/>
                    <a:pt x="268824" y="160596"/>
                    <a:pt x="268917" y="159603"/>
                  </a:cubicBezTo>
                  <a:cubicBezTo>
                    <a:pt x="269135" y="157584"/>
                    <a:pt x="266091" y="157367"/>
                    <a:pt x="264259" y="157522"/>
                  </a:cubicBezTo>
                  <a:cubicBezTo>
                    <a:pt x="261998" y="157037"/>
                    <a:pt x="259951" y="155839"/>
                    <a:pt x="258420" y="154106"/>
                  </a:cubicBezTo>
                  <a:cubicBezTo>
                    <a:pt x="258016" y="153391"/>
                    <a:pt x="255315" y="154727"/>
                    <a:pt x="256308" y="151994"/>
                  </a:cubicBezTo>
                  <a:cubicBezTo>
                    <a:pt x="257302" y="149261"/>
                    <a:pt x="259662" y="152491"/>
                    <a:pt x="260749" y="151714"/>
                  </a:cubicBezTo>
                  <a:cubicBezTo>
                    <a:pt x="261532" y="151233"/>
                    <a:pt x="261793" y="150217"/>
                    <a:pt x="261340" y="149416"/>
                  </a:cubicBezTo>
                  <a:close/>
                  <a:moveTo>
                    <a:pt x="140684" y="55780"/>
                  </a:moveTo>
                  <a:lnTo>
                    <a:pt x="160405" y="75501"/>
                  </a:lnTo>
                  <a:cubicBezTo>
                    <a:pt x="186530" y="50647"/>
                    <a:pt x="220947" y="36371"/>
                    <a:pt x="256992" y="35438"/>
                  </a:cubicBezTo>
                  <a:lnTo>
                    <a:pt x="256992" y="7642"/>
                  </a:lnTo>
                  <a:cubicBezTo>
                    <a:pt x="213512" y="8453"/>
                    <a:pt x="171943" y="25645"/>
                    <a:pt x="140591" y="55780"/>
                  </a:cubicBezTo>
                  <a:close/>
                  <a:moveTo>
                    <a:pt x="86956" y="177553"/>
                  </a:moveTo>
                  <a:lnTo>
                    <a:pt x="114752" y="177553"/>
                  </a:lnTo>
                  <a:cubicBezTo>
                    <a:pt x="115699" y="141518"/>
                    <a:pt x="129973" y="107117"/>
                    <a:pt x="154815" y="80998"/>
                  </a:cubicBezTo>
                  <a:lnTo>
                    <a:pt x="134970" y="61277"/>
                  </a:lnTo>
                  <a:cubicBezTo>
                    <a:pt x="104909" y="92617"/>
                    <a:pt x="87765" y="134136"/>
                    <a:pt x="86956" y="177553"/>
                  </a:cubicBezTo>
                  <a:close/>
                  <a:moveTo>
                    <a:pt x="693337" y="25376"/>
                  </a:moveTo>
                  <a:lnTo>
                    <a:pt x="730140" y="25376"/>
                  </a:lnTo>
                  <a:lnTo>
                    <a:pt x="730140" y="142739"/>
                  </a:lnTo>
                  <a:cubicBezTo>
                    <a:pt x="730140" y="163444"/>
                    <a:pt x="723701" y="179137"/>
                    <a:pt x="710822" y="189821"/>
                  </a:cubicBezTo>
                  <a:cubicBezTo>
                    <a:pt x="697943" y="200504"/>
                    <a:pt x="681638" y="205837"/>
                    <a:pt x="661908" y="205815"/>
                  </a:cubicBezTo>
                  <a:cubicBezTo>
                    <a:pt x="641929" y="205815"/>
                    <a:pt x="625550" y="200482"/>
                    <a:pt x="612776" y="189821"/>
                  </a:cubicBezTo>
                  <a:cubicBezTo>
                    <a:pt x="600003" y="179159"/>
                    <a:pt x="593605" y="163463"/>
                    <a:pt x="593583" y="142739"/>
                  </a:cubicBezTo>
                  <a:lnTo>
                    <a:pt x="593583" y="25376"/>
                  </a:lnTo>
                  <a:lnTo>
                    <a:pt x="630386" y="25376"/>
                  </a:lnTo>
                  <a:lnTo>
                    <a:pt x="630386" y="142739"/>
                  </a:lnTo>
                  <a:cubicBezTo>
                    <a:pt x="630386" y="154478"/>
                    <a:pt x="633171" y="162997"/>
                    <a:pt x="638740" y="168298"/>
                  </a:cubicBezTo>
                  <a:cubicBezTo>
                    <a:pt x="652343" y="178898"/>
                    <a:pt x="671411" y="178898"/>
                    <a:pt x="685014" y="168298"/>
                  </a:cubicBezTo>
                  <a:cubicBezTo>
                    <a:pt x="690564" y="162978"/>
                    <a:pt x="693337" y="154457"/>
                    <a:pt x="693337" y="142739"/>
                  </a:cubicBezTo>
                  <a:close/>
                  <a:moveTo>
                    <a:pt x="811601" y="97272"/>
                  </a:moveTo>
                  <a:cubicBezTo>
                    <a:pt x="802321" y="96843"/>
                    <a:pt x="793622" y="101784"/>
                    <a:pt x="789240" y="109974"/>
                  </a:cubicBezTo>
                  <a:lnTo>
                    <a:pt x="789240" y="203361"/>
                  </a:lnTo>
                  <a:lnTo>
                    <a:pt x="753898" y="203361"/>
                  </a:lnTo>
                  <a:lnTo>
                    <a:pt x="753898" y="71091"/>
                  </a:lnTo>
                  <a:lnTo>
                    <a:pt x="787159" y="71091"/>
                  </a:lnTo>
                  <a:lnTo>
                    <a:pt x="788371" y="86247"/>
                  </a:lnTo>
                  <a:cubicBezTo>
                    <a:pt x="797523" y="74653"/>
                    <a:pt x="811654" y="68113"/>
                    <a:pt x="826415" y="68638"/>
                  </a:cubicBezTo>
                  <a:cubicBezTo>
                    <a:pt x="837630" y="68135"/>
                    <a:pt x="848568" y="72203"/>
                    <a:pt x="856726" y="79911"/>
                  </a:cubicBezTo>
                  <a:cubicBezTo>
                    <a:pt x="864366" y="87387"/>
                    <a:pt x="868196" y="100461"/>
                    <a:pt x="868217" y="119136"/>
                  </a:cubicBezTo>
                  <a:lnTo>
                    <a:pt x="868217" y="203361"/>
                  </a:lnTo>
                  <a:lnTo>
                    <a:pt x="832626" y="203361"/>
                  </a:lnTo>
                  <a:lnTo>
                    <a:pt x="832626" y="119012"/>
                  </a:lnTo>
                  <a:cubicBezTo>
                    <a:pt x="832626" y="110542"/>
                    <a:pt x="830816" y="104797"/>
                    <a:pt x="827192" y="101775"/>
                  </a:cubicBezTo>
                  <a:cubicBezTo>
                    <a:pt x="822682" y="98492"/>
                    <a:pt x="817166" y="96899"/>
                    <a:pt x="811601" y="97272"/>
                  </a:cubicBezTo>
                  <a:close/>
                  <a:moveTo>
                    <a:pt x="891230" y="36867"/>
                  </a:moveTo>
                  <a:cubicBezTo>
                    <a:pt x="891106" y="31950"/>
                    <a:pt x="893069" y="27211"/>
                    <a:pt x="896634" y="23823"/>
                  </a:cubicBezTo>
                  <a:cubicBezTo>
                    <a:pt x="904991" y="16864"/>
                    <a:pt x="917128" y="16864"/>
                    <a:pt x="925486" y="23823"/>
                  </a:cubicBezTo>
                  <a:cubicBezTo>
                    <a:pt x="932629" y="31076"/>
                    <a:pt x="932629" y="42719"/>
                    <a:pt x="925486" y="49973"/>
                  </a:cubicBezTo>
                  <a:cubicBezTo>
                    <a:pt x="917113" y="56894"/>
                    <a:pt x="905007" y="56894"/>
                    <a:pt x="896634" y="49973"/>
                  </a:cubicBezTo>
                  <a:cubicBezTo>
                    <a:pt x="893041" y="46579"/>
                    <a:pt x="891072" y="41808"/>
                    <a:pt x="891230" y="36867"/>
                  </a:cubicBezTo>
                  <a:close/>
                  <a:moveTo>
                    <a:pt x="928902" y="71029"/>
                  </a:moveTo>
                  <a:lnTo>
                    <a:pt x="928902" y="203299"/>
                  </a:lnTo>
                  <a:lnTo>
                    <a:pt x="893435" y="203299"/>
                  </a:lnTo>
                  <a:lnTo>
                    <a:pt x="893435" y="71091"/>
                  </a:lnTo>
                  <a:close/>
                  <a:moveTo>
                    <a:pt x="1020861" y="202461"/>
                  </a:moveTo>
                  <a:cubicBezTo>
                    <a:pt x="1014013" y="204737"/>
                    <a:pt x="1006832" y="205849"/>
                    <a:pt x="999618" y="205753"/>
                  </a:cubicBezTo>
                  <a:cubicBezTo>
                    <a:pt x="988024" y="205753"/>
                    <a:pt x="978810" y="202740"/>
                    <a:pt x="971978" y="196715"/>
                  </a:cubicBezTo>
                  <a:cubicBezTo>
                    <a:pt x="965145" y="190690"/>
                    <a:pt x="961720" y="180681"/>
                    <a:pt x="961698" y="166684"/>
                  </a:cubicBezTo>
                  <a:lnTo>
                    <a:pt x="961698" y="96899"/>
                  </a:lnTo>
                  <a:lnTo>
                    <a:pt x="942256" y="96899"/>
                  </a:lnTo>
                  <a:lnTo>
                    <a:pt x="942256" y="71091"/>
                  </a:lnTo>
                  <a:lnTo>
                    <a:pt x="961698" y="71091"/>
                  </a:lnTo>
                  <a:lnTo>
                    <a:pt x="961698" y="38451"/>
                  </a:lnTo>
                  <a:lnTo>
                    <a:pt x="997040" y="38451"/>
                  </a:lnTo>
                  <a:lnTo>
                    <a:pt x="997040" y="71091"/>
                  </a:lnTo>
                  <a:lnTo>
                    <a:pt x="1019525" y="71091"/>
                  </a:lnTo>
                  <a:lnTo>
                    <a:pt x="1019525" y="96899"/>
                  </a:lnTo>
                  <a:lnTo>
                    <a:pt x="997040" y="96899"/>
                  </a:lnTo>
                  <a:lnTo>
                    <a:pt x="997040" y="163019"/>
                  </a:lnTo>
                  <a:cubicBezTo>
                    <a:pt x="997040" y="168578"/>
                    <a:pt x="998189" y="172336"/>
                    <a:pt x="1000456" y="174044"/>
                  </a:cubicBezTo>
                  <a:cubicBezTo>
                    <a:pt x="1003457" y="176025"/>
                    <a:pt x="1007025" y="176963"/>
                    <a:pt x="1010612" y="176715"/>
                  </a:cubicBezTo>
                  <a:cubicBezTo>
                    <a:pt x="1012553" y="176730"/>
                    <a:pt x="1014491" y="176625"/>
                    <a:pt x="1016420" y="176404"/>
                  </a:cubicBezTo>
                  <a:cubicBezTo>
                    <a:pt x="1018159" y="176218"/>
                    <a:pt x="1019525" y="176001"/>
                    <a:pt x="1020861" y="175752"/>
                  </a:cubicBezTo>
                  <a:close/>
                  <a:moveTo>
                    <a:pt x="1148566" y="181808"/>
                  </a:moveTo>
                  <a:cubicBezTo>
                    <a:pt x="1143392" y="188634"/>
                    <a:pt x="1136801" y="194262"/>
                    <a:pt x="1129248" y="198299"/>
                  </a:cubicBezTo>
                  <a:cubicBezTo>
                    <a:pt x="1119323" y="203576"/>
                    <a:pt x="1108183" y="206147"/>
                    <a:pt x="1096949" y="205753"/>
                  </a:cubicBezTo>
                  <a:cubicBezTo>
                    <a:pt x="1076244" y="205753"/>
                    <a:pt x="1060157" y="199541"/>
                    <a:pt x="1048687" y="187119"/>
                  </a:cubicBezTo>
                  <a:cubicBezTo>
                    <a:pt x="1037212" y="174870"/>
                    <a:pt x="1030982" y="158618"/>
                    <a:pt x="1031327" y="141838"/>
                  </a:cubicBezTo>
                  <a:lnTo>
                    <a:pt x="1031327" y="137055"/>
                  </a:lnTo>
                  <a:cubicBezTo>
                    <a:pt x="1031327" y="117095"/>
                    <a:pt x="1036886" y="100710"/>
                    <a:pt x="1048004" y="87893"/>
                  </a:cubicBezTo>
                  <a:cubicBezTo>
                    <a:pt x="1059122" y="75076"/>
                    <a:pt x="1074132" y="68678"/>
                    <a:pt x="1093036" y="68700"/>
                  </a:cubicBezTo>
                  <a:cubicBezTo>
                    <a:pt x="1112043" y="68700"/>
                    <a:pt x="1126537" y="74653"/>
                    <a:pt x="1136516" y="86557"/>
                  </a:cubicBezTo>
                  <a:cubicBezTo>
                    <a:pt x="1146494" y="98461"/>
                    <a:pt x="1151463" y="114198"/>
                    <a:pt x="1151423" y="133763"/>
                  </a:cubicBezTo>
                  <a:lnTo>
                    <a:pt x="1151423" y="148795"/>
                  </a:lnTo>
                  <a:lnTo>
                    <a:pt x="1067135" y="148795"/>
                  </a:lnTo>
                  <a:cubicBezTo>
                    <a:pt x="1068017" y="156668"/>
                    <a:pt x="1071607" y="163991"/>
                    <a:pt x="1077291" y="169510"/>
                  </a:cubicBezTo>
                  <a:cubicBezTo>
                    <a:pt x="1083219" y="174895"/>
                    <a:pt x="1091030" y="177727"/>
                    <a:pt x="1099030" y="177398"/>
                  </a:cubicBezTo>
                  <a:cubicBezTo>
                    <a:pt x="1111428" y="177883"/>
                    <a:pt x="1123307" y="172382"/>
                    <a:pt x="1130957" y="162615"/>
                  </a:cubicBezTo>
                  <a:close/>
                  <a:moveTo>
                    <a:pt x="1092819" y="97086"/>
                  </a:moveTo>
                  <a:cubicBezTo>
                    <a:pt x="1086157" y="96704"/>
                    <a:pt x="1079710" y="99517"/>
                    <a:pt x="1075458" y="104663"/>
                  </a:cubicBezTo>
                  <a:cubicBezTo>
                    <a:pt x="1071070" y="110418"/>
                    <a:pt x="1068321" y="117254"/>
                    <a:pt x="1067508" y="124446"/>
                  </a:cubicBezTo>
                  <a:lnTo>
                    <a:pt x="1116639" y="124446"/>
                  </a:lnTo>
                  <a:lnTo>
                    <a:pt x="1116639" y="121776"/>
                  </a:lnTo>
                  <a:cubicBezTo>
                    <a:pt x="1116723" y="115384"/>
                    <a:pt x="1114630" y="109151"/>
                    <a:pt x="1110708" y="104104"/>
                  </a:cubicBezTo>
                  <a:cubicBezTo>
                    <a:pt x="1106919" y="99446"/>
                    <a:pt x="1100956" y="97126"/>
                    <a:pt x="1092819" y="97148"/>
                  </a:cubicBezTo>
                  <a:close/>
                  <a:moveTo>
                    <a:pt x="1249903" y="203361"/>
                  </a:moveTo>
                  <a:lnTo>
                    <a:pt x="1248195" y="189324"/>
                  </a:lnTo>
                  <a:cubicBezTo>
                    <a:pt x="1244273" y="194330"/>
                    <a:pt x="1239341" y="198458"/>
                    <a:pt x="1233723" y="201436"/>
                  </a:cubicBezTo>
                  <a:cubicBezTo>
                    <a:pt x="1227716" y="204451"/>
                    <a:pt x="1221064" y="205955"/>
                    <a:pt x="1214344" y="205815"/>
                  </a:cubicBezTo>
                  <a:cubicBezTo>
                    <a:pt x="1199197" y="206442"/>
                    <a:pt x="1184793" y="199237"/>
                    <a:pt x="1176206" y="186746"/>
                  </a:cubicBezTo>
                  <a:cubicBezTo>
                    <a:pt x="1167159" y="174035"/>
                    <a:pt x="1162634" y="158059"/>
                    <a:pt x="1162634" y="138826"/>
                  </a:cubicBezTo>
                  <a:lnTo>
                    <a:pt x="1162634" y="136248"/>
                  </a:lnTo>
                  <a:cubicBezTo>
                    <a:pt x="1162634" y="116123"/>
                    <a:pt x="1167159" y="99828"/>
                    <a:pt x="1176206" y="87365"/>
                  </a:cubicBezTo>
                  <a:cubicBezTo>
                    <a:pt x="1185253" y="74902"/>
                    <a:pt x="1198048" y="68690"/>
                    <a:pt x="1214592" y="68731"/>
                  </a:cubicBezTo>
                  <a:cubicBezTo>
                    <a:pt x="1226735" y="68427"/>
                    <a:pt x="1238369" y="73604"/>
                    <a:pt x="1246270" y="82831"/>
                  </a:cubicBezTo>
                  <a:lnTo>
                    <a:pt x="1246270" y="15593"/>
                  </a:lnTo>
                  <a:lnTo>
                    <a:pt x="1281736" y="15593"/>
                  </a:lnTo>
                  <a:lnTo>
                    <a:pt x="1281736" y="203361"/>
                  </a:lnTo>
                  <a:close/>
                  <a:moveTo>
                    <a:pt x="1197977" y="138733"/>
                  </a:moveTo>
                  <a:cubicBezTo>
                    <a:pt x="1197713" y="148077"/>
                    <a:pt x="1199648" y="157354"/>
                    <a:pt x="1203629" y="165814"/>
                  </a:cubicBezTo>
                  <a:cubicBezTo>
                    <a:pt x="1207356" y="173268"/>
                    <a:pt x="1213868" y="176994"/>
                    <a:pt x="1223164" y="176994"/>
                  </a:cubicBezTo>
                  <a:cubicBezTo>
                    <a:pt x="1232943" y="177584"/>
                    <a:pt x="1242096" y="172162"/>
                    <a:pt x="1246270" y="163298"/>
                  </a:cubicBezTo>
                  <a:lnTo>
                    <a:pt x="1246270" y="110937"/>
                  </a:lnTo>
                  <a:cubicBezTo>
                    <a:pt x="1242220" y="102083"/>
                    <a:pt x="1233127" y="96648"/>
                    <a:pt x="1223412" y="97272"/>
                  </a:cubicBezTo>
                  <a:cubicBezTo>
                    <a:pt x="1215182" y="96704"/>
                    <a:pt x="1207424" y="101173"/>
                    <a:pt x="1203784" y="108577"/>
                  </a:cubicBezTo>
                  <a:cubicBezTo>
                    <a:pt x="1199682" y="117210"/>
                    <a:pt x="1197691" y="126695"/>
                    <a:pt x="1197977" y="136248"/>
                  </a:cubicBezTo>
                  <a:close/>
                  <a:moveTo>
                    <a:pt x="740171" y="238114"/>
                  </a:moveTo>
                  <a:lnTo>
                    <a:pt x="740171" y="416099"/>
                  </a:lnTo>
                  <a:lnTo>
                    <a:pt x="703493" y="416099"/>
                  </a:lnTo>
                  <a:lnTo>
                    <a:pt x="632063" y="298861"/>
                  </a:lnTo>
                  <a:lnTo>
                    <a:pt x="632063" y="416099"/>
                  </a:lnTo>
                  <a:lnTo>
                    <a:pt x="595292" y="416099"/>
                  </a:lnTo>
                  <a:lnTo>
                    <a:pt x="595292" y="238114"/>
                  </a:lnTo>
                  <a:lnTo>
                    <a:pt x="632094" y="238114"/>
                  </a:lnTo>
                  <a:lnTo>
                    <a:pt x="703524" y="355477"/>
                  </a:lnTo>
                  <a:lnTo>
                    <a:pt x="703524" y="238114"/>
                  </a:lnTo>
                  <a:close/>
                  <a:moveTo>
                    <a:pt x="843279" y="416099"/>
                  </a:moveTo>
                  <a:cubicBezTo>
                    <a:pt x="841577" y="412332"/>
                    <a:pt x="840384" y="408351"/>
                    <a:pt x="839738" y="404267"/>
                  </a:cubicBezTo>
                  <a:cubicBezTo>
                    <a:pt x="835925" y="408407"/>
                    <a:pt x="831390" y="411817"/>
                    <a:pt x="826353" y="414329"/>
                  </a:cubicBezTo>
                  <a:cubicBezTo>
                    <a:pt x="820123" y="417326"/>
                    <a:pt x="813263" y="418773"/>
                    <a:pt x="806352" y="418553"/>
                  </a:cubicBezTo>
                  <a:cubicBezTo>
                    <a:pt x="794694" y="418898"/>
                    <a:pt x="783321" y="414916"/>
                    <a:pt x="774426" y="407373"/>
                  </a:cubicBezTo>
                  <a:cubicBezTo>
                    <a:pt x="766001" y="400372"/>
                    <a:pt x="761230" y="389906"/>
                    <a:pt x="761476" y="378956"/>
                  </a:cubicBezTo>
                  <a:cubicBezTo>
                    <a:pt x="760914" y="366294"/>
                    <a:pt x="766749" y="354197"/>
                    <a:pt x="777004" y="346750"/>
                  </a:cubicBezTo>
                  <a:cubicBezTo>
                    <a:pt x="787355" y="339110"/>
                    <a:pt x="802554" y="335290"/>
                    <a:pt x="822595" y="335290"/>
                  </a:cubicBezTo>
                  <a:lnTo>
                    <a:pt x="838372" y="335290"/>
                  </a:lnTo>
                  <a:lnTo>
                    <a:pt x="838372" y="327588"/>
                  </a:lnTo>
                  <a:cubicBezTo>
                    <a:pt x="838633" y="322315"/>
                    <a:pt x="836965" y="317125"/>
                    <a:pt x="833682" y="312991"/>
                  </a:cubicBezTo>
                  <a:cubicBezTo>
                    <a:pt x="830555" y="309348"/>
                    <a:pt x="825598" y="307535"/>
                    <a:pt x="818806" y="307556"/>
                  </a:cubicBezTo>
                  <a:cubicBezTo>
                    <a:pt x="806197" y="307556"/>
                    <a:pt x="799862" y="312836"/>
                    <a:pt x="799862" y="323457"/>
                  </a:cubicBezTo>
                  <a:lnTo>
                    <a:pt x="764426" y="323457"/>
                  </a:lnTo>
                  <a:cubicBezTo>
                    <a:pt x="764426" y="311966"/>
                    <a:pt x="769519" y="302081"/>
                    <a:pt x="779706" y="293798"/>
                  </a:cubicBezTo>
                  <a:cubicBezTo>
                    <a:pt x="789892" y="285516"/>
                    <a:pt x="803548" y="281376"/>
                    <a:pt x="820670" y="281376"/>
                  </a:cubicBezTo>
                  <a:cubicBezTo>
                    <a:pt x="834257" y="280876"/>
                    <a:pt x="847614" y="284969"/>
                    <a:pt x="858590" y="292991"/>
                  </a:cubicBezTo>
                  <a:cubicBezTo>
                    <a:pt x="868652" y="300755"/>
                    <a:pt x="873683" y="312370"/>
                    <a:pt x="873683" y="327836"/>
                  </a:cubicBezTo>
                  <a:lnTo>
                    <a:pt x="873683" y="383738"/>
                  </a:lnTo>
                  <a:cubicBezTo>
                    <a:pt x="873568" y="389844"/>
                    <a:pt x="874016" y="395947"/>
                    <a:pt x="875019" y="401969"/>
                  </a:cubicBezTo>
                  <a:cubicBezTo>
                    <a:pt x="875761" y="406127"/>
                    <a:pt x="877078" y="410161"/>
                    <a:pt x="878932" y="413956"/>
                  </a:cubicBezTo>
                  <a:lnTo>
                    <a:pt x="878932" y="416006"/>
                  </a:lnTo>
                  <a:close/>
                  <a:moveTo>
                    <a:pt x="814055" y="391534"/>
                  </a:moveTo>
                  <a:cubicBezTo>
                    <a:pt x="819406" y="391704"/>
                    <a:pt x="824688" y="390322"/>
                    <a:pt x="829272" y="387558"/>
                  </a:cubicBezTo>
                  <a:cubicBezTo>
                    <a:pt x="832937" y="385431"/>
                    <a:pt x="836021" y="382434"/>
                    <a:pt x="838248" y="378831"/>
                  </a:cubicBezTo>
                  <a:lnTo>
                    <a:pt x="838248" y="355850"/>
                  </a:lnTo>
                  <a:lnTo>
                    <a:pt x="823837" y="355850"/>
                  </a:lnTo>
                  <a:cubicBezTo>
                    <a:pt x="814520" y="355850"/>
                    <a:pt x="807626" y="357806"/>
                    <a:pt x="803309" y="361781"/>
                  </a:cubicBezTo>
                  <a:cubicBezTo>
                    <a:pt x="799094" y="365449"/>
                    <a:pt x="796719" y="370794"/>
                    <a:pt x="796818" y="376378"/>
                  </a:cubicBezTo>
                  <a:cubicBezTo>
                    <a:pt x="796691" y="380493"/>
                    <a:pt x="798358" y="384459"/>
                    <a:pt x="801383" y="387248"/>
                  </a:cubicBezTo>
                  <a:cubicBezTo>
                    <a:pt x="804893" y="390260"/>
                    <a:pt x="809436" y="391798"/>
                    <a:pt x="814055" y="391534"/>
                  </a:cubicBezTo>
                  <a:close/>
                  <a:moveTo>
                    <a:pt x="963872" y="415137"/>
                  </a:moveTo>
                  <a:cubicBezTo>
                    <a:pt x="960732" y="416152"/>
                    <a:pt x="957524" y="416950"/>
                    <a:pt x="954275" y="417528"/>
                  </a:cubicBezTo>
                  <a:cubicBezTo>
                    <a:pt x="950415" y="418155"/>
                    <a:pt x="946508" y="418457"/>
                    <a:pt x="942598" y="418429"/>
                  </a:cubicBezTo>
                  <a:cubicBezTo>
                    <a:pt x="931004" y="418429"/>
                    <a:pt x="921790" y="415416"/>
                    <a:pt x="914958" y="409391"/>
                  </a:cubicBezTo>
                  <a:cubicBezTo>
                    <a:pt x="908125" y="403366"/>
                    <a:pt x="904699" y="393344"/>
                    <a:pt x="904678" y="379328"/>
                  </a:cubicBezTo>
                  <a:lnTo>
                    <a:pt x="904678" y="309544"/>
                  </a:lnTo>
                  <a:lnTo>
                    <a:pt x="885236" y="309544"/>
                  </a:lnTo>
                  <a:lnTo>
                    <a:pt x="885236" y="283736"/>
                  </a:lnTo>
                  <a:lnTo>
                    <a:pt x="904678" y="283736"/>
                  </a:lnTo>
                  <a:lnTo>
                    <a:pt x="904678" y="251189"/>
                  </a:lnTo>
                  <a:lnTo>
                    <a:pt x="940020" y="251189"/>
                  </a:lnTo>
                  <a:lnTo>
                    <a:pt x="940020" y="283829"/>
                  </a:lnTo>
                  <a:lnTo>
                    <a:pt x="962505" y="283829"/>
                  </a:lnTo>
                  <a:lnTo>
                    <a:pt x="962505" y="309544"/>
                  </a:lnTo>
                  <a:lnTo>
                    <a:pt x="940020" y="309544"/>
                  </a:lnTo>
                  <a:lnTo>
                    <a:pt x="940020" y="375664"/>
                  </a:lnTo>
                  <a:cubicBezTo>
                    <a:pt x="940020" y="381223"/>
                    <a:pt x="941169" y="384981"/>
                    <a:pt x="943436" y="386689"/>
                  </a:cubicBezTo>
                  <a:cubicBezTo>
                    <a:pt x="946440" y="388667"/>
                    <a:pt x="950005" y="389605"/>
                    <a:pt x="953592" y="389360"/>
                  </a:cubicBezTo>
                  <a:cubicBezTo>
                    <a:pt x="955530" y="389369"/>
                    <a:pt x="957471" y="389276"/>
                    <a:pt x="959400" y="389080"/>
                  </a:cubicBezTo>
                  <a:cubicBezTo>
                    <a:pt x="961139" y="388863"/>
                    <a:pt x="962505" y="388645"/>
                    <a:pt x="963872" y="388397"/>
                  </a:cubicBezTo>
                  <a:close/>
                  <a:moveTo>
                    <a:pt x="978686" y="249481"/>
                  </a:moveTo>
                  <a:cubicBezTo>
                    <a:pt x="978537" y="244533"/>
                    <a:pt x="980499" y="239754"/>
                    <a:pt x="984090" y="236344"/>
                  </a:cubicBezTo>
                  <a:cubicBezTo>
                    <a:pt x="992462" y="229421"/>
                    <a:pt x="1004568" y="229421"/>
                    <a:pt x="1012941" y="236344"/>
                  </a:cubicBezTo>
                  <a:cubicBezTo>
                    <a:pt x="1020084" y="243595"/>
                    <a:pt x="1020084" y="255242"/>
                    <a:pt x="1012941" y="262493"/>
                  </a:cubicBezTo>
                  <a:cubicBezTo>
                    <a:pt x="1004568" y="269416"/>
                    <a:pt x="992462" y="269416"/>
                    <a:pt x="984090" y="262493"/>
                  </a:cubicBezTo>
                  <a:cubicBezTo>
                    <a:pt x="980552" y="259152"/>
                    <a:pt x="978589" y="254471"/>
                    <a:pt x="978686" y="249605"/>
                  </a:cubicBezTo>
                  <a:close/>
                  <a:moveTo>
                    <a:pt x="1016357" y="283643"/>
                  </a:moveTo>
                  <a:lnTo>
                    <a:pt x="1016357" y="415913"/>
                  </a:lnTo>
                  <a:lnTo>
                    <a:pt x="980891" y="415913"/>
                  </a:lnTo>
                  <a:lnTo>
                    <a:pt x="980891" y="283829"/>
                  </a:lnTo>
                  <a:close/>
                  <a:moveTo>
                    <a:pt x="1036575" y="351129"/>
                  </a:moveTo>
                  <a:lnTo>
                    <a:pt x="1036575" y="348551"/>
                  </a:lnTo>
                  <a:cubicBezTo>
                    <a:pt x="1036575" y="329336"/>
                    <a:pt x="1042032" y="313302"/>
                    <a:pt x="1052942" y="300445"/>
                  </a:cubicBezTo>
                  <a:cubicBezTo>
                    <a:pt x="1063852" y="287587"/>
                    <a:pt x="1079257" y="281168"/>
                    <a:pt x="1099154" y="281189"/>
                  </a:cubicBezTo>
                  <a:cubicBezTo>
                    <a:pt x="1119279" y="281189"/>
                    <a:pt x="1134807" y="287609"/>
                    <a:pt x="1145739" y="300445"/>
                  </a:cubicBezTo>
                  <a:cubicBezTo>
                    <a:pt x="1156671" y="313280"/>
                    <a:pt x="1162097" y="329318"/>
                    <a:pt x="1162013" y="348551"/>
                  </a:cubicBezTo>
                  <a:lnTo>
                    <a:pt x="1162013" y="351129"/>
                  </a:lnTo>
                  <a:cubicBezTo>
                    <a:pt x="1162013" y="370384"/>
                    <a:pt x="1156588" y="386400"/>
                    <a:pt x="1145739" y="399174"/>
                  </a:cubicBezTo>
                  <a:cubicBezTo>
                    <a:pt x="1134891" y="411947"/>
                    <a:pt x="1119487" y="418345"/>
                    <a:pt x="1099527" y="418367"/>
                  </a:cubicBezTo>
                  <a:cubicBezTo>
                    <a:pt x="1079486" y="418367"/>
                    <a:pt x="1063958" y="411969"/>
                    <a:pt x="1052942" y="399174"/>
                  </a:cubicBezTo>
                  <a:cubicBezTo>
                    <a:pt x="1041926" y="386378"/>
                    <a:pt x="1036473" y="370424"/>
                    <a:pt x="1036575" y="351315"/>
                  </a:cubicBezTo>
                  <a:close/>
                  <a:moveTo>
                    <a:pt x="1072011" y="348551"/>
                  </a:moveTo>
                  <a:lnTo>
                    <a:pt x="1072011" y="351129"/>
                  </a:lnTo>
                  <a:cubicBezTo>
                    <a:pt x="1071744" y="360657"/>
                    <a:pt x="1073878" y="370098"/>
                    <a:pt x="1078222" y="378583"/>
                  </a:cubicBezTo>
                  <a:cubicBezTo>
                    <a:pt x="1082353" y="386130"/>
                    <a:pt x="1089403" y="389888"/>
                    <a:pt x="1099434" y="389888"/>
                  </a:cubicBezTo>
                  <a:cubicBezTo>
                    <a:pt x="1109465" y="389888"/>
                    <a:pt x="1116298" y="386130"/>
                    <a:pt x="1120397" y="378583"/>
                  </a:cubicBezTo>
                  <a:cubicBezTo>
                    <a:pt x="1124754" y="370105"/>
                    <a:pt x="1126891" y="360657"/>
                    <a:pt x="1126608" y="351129"/>
                  </a:cubicBezTo>
                  <a:lnTo>
                    <a:pt x="1126608" y="348551"/>
                  </a:lnTo>
                  <a:cubicBezTo>
                    <a:pt x="1126841" y="339076"/>
                    <a:pt x="1124708" y="329694"/>
                    <a:pt x="1120397" y="321252"/>
                  </a:cubicBezTo>
                  <a:cubicBezTo>
                    <a:pt x="1116257" y="313550"/>
                    <a:pt x="1109186" y="309699"/>
                    <a:pt x="1099186" y="309699"/>
                  </a:cubicBezTo>
                  <a:cubicBezTo>
                    <a:pt x="1089185" y="309699"/>
                    <a:pt x="1082176" y="313550"/>
                    <a:pt x="1078160" y="321252"/>
                  </a:cubicBezTo>
                  <a:cubicBezTo>
                    <a:pt x="1073871" y="329765"/>
                    <a:pt x="1071756" y="339209"/>
                    <a:pt x="1072011" y="348738"/>
                  </a:cubicBezTo>
                  <a:close/>
                  <a:moveTo>
                    <a:pt x="1237481" y="310010"/>
                  </a:moveTo>
                  <a:cubicBezTo>
                    <a:pt x="1228195" y="309584"/>
                    <a:pt x="1219486" y="314522"/>
                    <a:pt x="1215089" y="322712"/>
                  </a:cubicBezTo>
                  <a:lnTo>
                    <a:pt x="1215089" y="416099"/>
                  </a:lnTo>
                  <a:lnTo>
                    <a:pt x="1179778" y="416099"/>
                  </a:lnTo>
                  <a:lnTo>
                    <a:pt x="1179778" y="283829"/>
                  </a:lnTo>
                  <a:lnTo>
                    <a:pt x="1212915" y="283829"/>
                  </a:lnTo>
                  <a:lnTo>
                    <a:pt x="1214126" y="298985"/>
                  </a:lnTo>
                  <a:cubicBezTo>
                    <a:pt x="1223269" y="287394"/>
                    <a:pt x="1237388" y="280854"/>
                    <a:pt x="1252139" y="281376"/>
                  </a:cubicBezTo>
                  <a:cubicBezTo>
                    <a:pt x="1263363" y="280876"/>
                    <a:pt x="1274308" y="284941"/>
                    <a:pt x="1282482" y="292649"/>
                  </a:cubicBezTo>
                  <a:cubicBezTo>
                    <a:pt x="1290122" y="300143"/>
                    <a:pt x="1293951" y="313218"/>
                    <a:pt x="1293973" y="331874"/>
                  </a:cubicBezTo>
                  <a:lnTo>
                    <a:pt x="1293973" y="416099"/>
                  </a:lnTo>
                  <a:lnTo>
                    <a:pt x="1258506" y="416099"/>
                  </a:lnTo>
                  <a:lnTo>
                    <a:pt x="1258506" y="331750"/>
                  </a:lnTo>
                  <a:cubicBezTo>
                    <a:pt x="1258506" y="323262"/>
                    <a:pt x="1256696" y="317516"/>
                    <a:pt x="1253071" y="314513"/>
                  </a:cubicBezTo>
                  <a:cubicBezTo>
                    <a:pt x="1248562" y="311230"/>
                    <a:pt x="1243046" y="309637"/>
                    <a:pt x="1237481" y="310010"/>
                  </a:cubicBezTo>
                  <a:close/>
                  <a:moveTo>
                    <a:pt x="1389006" y="379453"/>
                  </a:moveTo>
                  <a:cubicBezTo>
                    <a:pt x="1388966" y="375611"/>
                    <a:pt x="1387006" y="372046"/>
                    <a:pt x="1383789" y="369949"/>
                  </a:cubicBezTo>
                  <a:cubicBezTo>
                    <a:pt x="1380341" y="367403"/>
                    <a:pt x="1373074" y="364918"/>
                    <a:pt x="1362049" y="362558"/>
                  </a:cubicBezTo>
                  <a:cubicBezTo>
                    <a:pt x="1350014" y="360322"/>
                    <a:pt x="1338555" y="355685"/>
                    <a:pt x="1328352" y="348924"/>
                  </a:cubicBezTo>
                  <a:cubicBezTo>
                    <a:pt x="1319594" y="343029"/>
                    <a:pt x="1314529" y="333010"/>
                    <a:pt x="1314967" y="322464"/>
                  </a:cubicBezTo>
                  <a:cubicBezTo>
                    <a:pt x="1315066" y="311249"/>
                    <a:pt x="1320209" y="300674"/>
                    <a:pt x="1328974" y="293674"/>
                  </a:cubicBezTo>
                  <a:cubicBezTo>
                    <a:pt x="1338291" y="285391"/>
                    <a:pt x="1351188" y="281251"/>
                    <a:pt x="1367670" y="281251"/>
                  </a:cubicBezTo>
                  <a:cubicBezTo>
                    <a:pt x="1384876" y="281251"/>
                    <a:pt x="1398407" y="285289"/>
                    <a:pt x="1408261" y="293364"/>
                  </a:cubicBezTo>
                  <a:cubicBezTo>
                    <a:pt x="1417730" y="300649"/>
                    <a:pt x="1423212" y="311976"/>
                    <a:pt x="1423044" y="323923"/>
                  </a:cubicBezTo>
                  <a:lnTo>
                    <a:pt x="1387640" y="323923"/>
                  </a:lnTo>
                  <a:cubicBezTo>
                    <a:pt x="1387745" y="319296"/>
                    <a:pt x="1385987" y="314821"/>
                    <a:pt x="1382764" y="311501"/>
                  </a:cubicBezTo>
                  <a:cubicBezTo>
                    <a:pt x="1379512" y="308147"/>
                    <a:pt x="1374419" y="306469"/>
                    <a:pt x="1367484" y="306469"/>
                  </a:cubicBezTo>
                  <a:cubicBezTo>
                    <a:pt x="1362558" y="306174"/>
                    <a:pt x="1357685" y="307625"/>
                    <a:pt x="1353726" y="310569"/>
                  </a:cubicBezTo>
                  <a:cubicBezTo>
                    <a:pt x="1350574" y="313016"/>
                    <a:pt x="1348747" y="316796"/>
                    <a:pt x="1348788" y="320787"/>
                  </a:cubicBezTo>
                  <a:cubicBezTo>
                    <a:pt x="1348847" y="324628"/>
                    <a:pt x="1350906" y="328163"/>
                    <a:pt x="1354223" y="330104"/>
                  </a:cubicBezTo>
                  <a:cubicBezTo>
                    <a:pt x="1360198" y="333383"/>
                    <a:pt x="1366726" y="335538"/>
                    <a:pt x="1373478" y="336470"/>
                  </a:cubicBezTo>
                  <a:cubicBezTo>
                    <a:pt x="1386059" y="338663"/>
                    <a:pt x="1398143" y="343091"/>
                    <a:pt x="1409162" y="349545"/>
                  </a:cubicBezTo>
                  <a:cubicBezTo>
                    <a:pt x="1418643" y="355405"/>
                    <a:pt x="1423376" y="364896"/>
                    <a:pt x="1423355" y="378024"/>
                  </a:cubicBezTo>
                  <a:cubicBezTo>
                    <a:pt x="1423429" y="389596"/>
                    <a:pt x="1417793" y="400456"/>
                    <a:pt x="1408292" y="407062"/>
                  </a:cubicBezTo>
                  <a:cubicBezTo>
                    <a:pt x="1398252" y="414742"/>
                    <a:pt x="1384720" y="418575"/>
                    <a:pt x="1367701" y="418553"/>
                  </a:cubicBezTo>
                  <a:cubicBezTo>
                    <a:pt x="1349191" y="418553"/>
                    <a:pt x="1335051" y="413811"/>
                    <a:pt x="1325278" y="404329"/>
                  </a:cubicBezTo>
                  <a:cubicBezTo>
                    <a:pt x="1315504" y="394847"/>
                    <a:pt x="1310610" y="384710"/>
                    <a:pt x="1310588" y="373924"/>
                  </a:cubicBezTo>
                  <a:lnTo>
                    <a:pt x="1344222" y="373924"/>
                  </a:lnTo>
                  <a:cubicBezTo>
                    <a:pt x="1344017" y="379890"/>
                    <a:pt x="1346906" y="385540"/>
                    <a:pt x="1351862" y="388863"/>
                  </a:cubicBezTo>
                  <a:cubicBezTo>
                    <a:pt x="1356831" y="391931"/>
                    <a:pt x="1362580" y="393493"/>
                    <a:pt x="1368416" y="393366"/>
                  </a:cubicBezTo>
                  <a:cubicBezTo>
                    <a:pt x="1382143" y="393388"/>
                    <a:pt x="1389006" y="388748"/>
                    <a:pt x="1389006" y="379453"/>
                  </a:cubicBezTo>
                  <a:close/>
                </a:path>
              </a:pathLst>
            </a:custGeom>
            <a:solidFill>
              <a:schemeClr val="tx2">
                <a:lumMod val="50000"/>
              </a:schemeClr>
            </a:solidFill>
            <a:ln w="3099" cap="flat">
              <a:noFill/>
              <a:prstDash val="solid"/>
              <a:miter/>
            </a:ln>
          </p:spPr>
          <p:txBody>
            <a:bodyPr rtlCol="0" anchor="ctr"/>
            <a:lstStyle/>
            <a:p>
              <a:endParaRPr lang="en-US" sz="1266"/>
            </a:p>
          </p:txBody>
        </p:sp>
      </p:grpSp>
      <p:cxnSp>
        <p:nvCxnSpPr>
          <p:cNvPr id="34" name="Straight Connector 33">
            <a:extLst>
              <a:ext uri="{FF2B5EF4-FFF2-40B4-BE49-F238E27FC236}">
                <a16:creationId xmlns:a16="http://schemas.microsoft.com/office/drawing/2014/main" id="{6FFFA49E-30E8-41AA-8417-DEBFAEEC1963}"/>
              </a:ext>
            </a:extLst>
          </p:cNvPr>
          <p:cNvCxnSpPr>
            <a:cxnSpLocks/>
          </p:cNvCxnSpPr>
          <p:nvPr userDrawn="1"/>
        </p:nvCxnSpPr>
        <p:spPr>
          <a:xfrm>
            <a:off x="8749929" y="2319299"/>
            <a:ext cx="0" cy="1444565"/>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ooter Placeholder 34">
            <a:extLst>
              <a:ext uri="{FF2B5EF4-FFF2-40B4-BE49-F238E27FC236}">
                <a16:creationId xmlns:a16="http://schemas.microsoft.com/office/drawing/2014/main" id="{7258CB6F-E296-482C-8F56-4945D46625A2}"/>
              </a:ext>
            </a:extLst>
          </p:cNvPr>
          <p:cNvSpPr>
            <a:spLocks noGrp="1"/>
          </p:cNvSpPr>
          <p:nvPr>
            <p:ph type="ftr" sz="quarter" idx="12"/>
          </p:nvPr>
        </p:nvSpPr>
        <p:spPr>
          <a:xfrm>
            <a:off x="176522" y="105382"/>
            <a:ext cx="2025248" cy="75938"/>
          </a:xfrm>
          <a:prstGeom prst="rect">
            <a:avLst/>
          </a:prstGeom>
        </p:spPr>
        <p:txBody>
          <a:bodyPr/>
          <a:lstStyle>
            <a:lvl1pPr>
              <a:defRPr>
                <a:solidFill>
                  <a:schemeClr val="bg2"/>
                </a:solidFill>
              </a:defRPr>
            </a:lvl1pPr>
          </a:lstStyle>
          <a:p>
            <a:r>
              <a:rPr lang="en-CA"/>
              <a:t>TOPIC</a:t>
            </a:r>
          </a:p>
        </p:txBody>
      </p:sp>
      <p:sp>
        <p:nvSpPr>
          <p:cNvPr id="36" name="Slide Number Placeholder 35">
            <a:extLst>
              <a:ext uri="{FF2B5EF4-FFF2-40B4-BE49-F238E27FC236}">
                <a16:creationId xmlns:a16="http://schemas.microsoft.com/office/drawing/2014/main" id="{29B2EE2B-3A51-455C-A5C0-0C5390B3F261}"/>
              </a:ext>
            </a:extLst>
          </p:cNvPr>
          <p:cNvSpPr>
            <a:spLocks noGrp="1"/>
          </p:cNvSpPr>
          <p:nvPr>
            <p:ph type="sldNum" sz="quarter" idx="13"/>
          </p:nvPr>
        </p:nvSpPr>
        <p:spPr>
          <a:xfrm>
            <a:off x="6457950" y="4767263"/>
            <a:ext cx="2057400" cy="273844"/>
          </a:xfrm>
          <a:prstGeom prst="rect">
            <a:avLst/>
          </a:prstGeom>
        </p:spPr>
        <p:txBody>
          <a:bodyPr/>
          <a:lstStyle/>
          <a:p>
            <a:pPr algn="r"/>
            <a:fld id="{73A950B1-DE82-4A29-B648-3078557F46E8}" type="slidenum">
              <a:rPr lang="en-CA" smtClean="0"/>
              <a:pPr algn="r"/>
              <a:t>‹#›</a:t>
            </a:fld>
            <a:endParaRPr lang="en-CA"/>
          </a:p>
        </p:txBody>
      </p:sp>
    </p:spTree>
    <p:extLst>
      <p:ext uri="{BB962C8B-B14F-4D97-AF65-F5344CB8AC3E}">
        <p14:creationId xmlns:p14="http://schemas.microsoft.com/office/powerpoint/2010/main" val="85546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628650" y="1369217"/>
            <a:ext cx="7886700" cy="268696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4736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743042"/>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7" y="2902836"/>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46802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8"/>
            <a:ext cx="3886200" cy="272115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369218"/>
            <a:ext cx="3886200" cy="27211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0914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93312"/>
            <a:ext cx="7886700" cy="67470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7"/>
            <a:ext cx="3868340" cy="22534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7"/>
            <a:ext cx="3887391" cy="22534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3592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97003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76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8"/>
            <a:ext cx="2949178" cy="802481"/>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70"/>
            <a:ext cx="4629150" cy="32450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1"/>
            <a:ext cx="2949178" cy="253794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37682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134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creativecommons.org/licenses/by-nc/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BDAE8-936D-77CE-A18B-A48E3C442D18}"/>
              </a:ext>
            </a:extLst>
          </p:cNvPr>
          <p:cNvSpPr/>
          <p:nvPr userDrawn="1"/>
        </p:nvSpPr>
        <p:spPr>
          <a:xfrm>
            <a:off x="0" y="6618"/>
            <a:ext cx="9144000" cy="510778"/>
          </a:xfrm>
          <a:prstGeom prst="rect">
            <a:avLst/>
          </a:prstGeom>
          <a:solidFill>
            <a:srgbClr val="00205C"/>
          </a:solidFill>
          <a:ln>
            <a:solidFill>
              <a:srgbClr val="0020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13"/>
          </a:p>
        </p:txBody>
      </p:sp>
      <p:pic>
        <p:nvPicPr>
          <p:cNvPr id="8" name="Picture 7" descr="A black background with white text&#10;&#10;Description automatically generated">
            <a:extLst>
              <a:ext uri="{FF2B5EF4-FFF2-40B4-BE49-F238E27FC236}">
                <a16:creationId xmlns:a16="http://schemas.microsoft.com/office/drawing/2014/main" id="{30E39469-9089-77C9-77F7-AA36881AB09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128577" y="100377"/>
            <a:ext cx="582400" cy="327600"/>
          </a:xfrm>
          <a:prstGeom prst="rect">
            <a:avLst/>
          </a:prstGeom>
        </p:spPr>
      </p:pic>
      <p:pic>
        <p:nvPicPr>
          <p:cNvPr id="9" name="Picture 8" descr="A close-up of a sign&#10;&#10;Description automatically generated">
            <a:extLst>
              <a:ext uri="{FF2B5EF4-FFF2-40B4-BE49-F238E27FC236}">
                <a16:creationId xmlns:a16="http://schemas.microsoft.com/office/drawing/2014/main" id="{C6A309DB-DBCC-456B-7CF9-692684EF846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905749" y="96037"/>
            <a:ext cx="1084517" cy="331940"/>
          </a:xfrm>
          <a:prstGeom prst="rect">
            <a:avLst/>
          </a:prstGeom>
        </p:spPr>
      </p:pic>
      <p:sp>
        <p:nvSpPr>
          <p:cNvPr id="2" name="Title Placeholder 1"/>
          <p:cNvSpPr>
            <a:spLocks noGrp="1"/>
          </p:cNvSpPr>
          <p:nvPr>
            <p:ph type="title"/>
          </p:nvPr>
        </p:nvSpPr>
        <p:spPr>
          <a:xfrm>
            <a:off x="628650" y="606814"/>
            <a:ext cx="7886700" cy="66120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8"/>
            <a:ext cx="7886700" cy="264742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Rectangle 9">
            <a:extLst>
              <a:ext uri="{FF2B5EF4-FFF2-40B4-BE49-F238E27FC236}">
                <a16:creationId xmlns:a16="http://schemas.microsoft.com/office/drawing/2014/main" id="{184D2EC5-37B3-F9CE-B25F-D49AA741A2E5}"/>
              </a:ext>
            </a:extLst>
          </p:cNvPr>
          <p:cNvSpPr/>
          <p:nvPr userDrawn="1"/>
        </p:nvSpPr>
        <p:spPr>
          <a:xfrm>
            <a:off x="0" y="3773715"/>
            <a:ext cx="9144000" cy="1363168"/>
          </a:xfrm>
          <a:prstGeom prst="rect">
            <a:avLst/>
          </a:prstGeom>
          <a:solidFill>
            <a:srgbClr val="00205C"/>
          </a:solidFill>
          <a:ln>
            <a:solidFill>
              <a:srgbClr val="0020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4" name="TextBox 3">
            <a:extLst>
              <a:ext uri="{FF2B5EF4-FFF2-40B4-BE49-F238E27FC236}">
                <a16:creationId xmlns:a16="http://schemas.microsoft.com/office/drawing/2014/main" id="{5DA8BB07-C1D4-0129-A916-FABC4D7F8996}"/>
              </a:ext>
            </a:extLst>
          </p:cNvPr>
          <p:cNvSpPr txBox="1"/>
          <p:nvPr userDrawn="1"/>
        </p:nvSpPr>
        <p:spPr>
          <a:xfrm>
            <a:off x="3653319" y="4881890"/>
            <a:ext cx="1762021" cy="253916"/>
          </a:xfrm>
          <a:prstGeom prst="rect">
            <a:avLst/>
          </a:prstGeom>
          <a:noFill/>
        </p:spPr>
        <p:txBody>
          <a:bodyPr wrap="none" rtlCol="0">
            <a:spAutoFit/>
          </a:bodyPr>
          <a:lstStyle/>
          <a:p>
            <a:r>
              <a:rPr lang="en-MT" sz="1050" dirty="0">
                <a:solidFill>
                  <a:schemeClr val="accent4">
                    <a:lumMod val="20000"/>
                    <a:lumOff val="80000"/>
                  </a:schemeClr>
                </a:solidFill>
              </a:rPr>
              <a:t>© WHO 2025 </a:t>
            </a:r>
            <a:r>
              <a:rPr lang="en-MT" sz="1050" dirty="0">
                <a:solidFill>
                  <a:schemeClr val="accent4">
                    <a:lumMod val="20000"/>
                    <a:lumOff val="80000"/>
                  </a:schemeClr>
                </a:solidFill>
                <a:hlinkClick r:id="rId15">
                  <a:extLst>
                    <a:ext uri="{A12FA001-AC4F-418D-AE19-62706E023703}">
                      <ahyp:hlinkClr xmlns:ahyp="http://schemas.microsoft.com/office/drawing/2018/hyperlinkcolor" val="tx"/>
                    </a:ext>
                  </a:extLst>
                </a:hlinkClick>
              </a:rPr>
              <a:t>CC BY NC 4.0</a:t>
            </a:r>
            <a:endParaRPr lang="en-MT" sz="1050" dirty="0">
              <a:solidFill>
                <a:schemeClr val="accent4">
                  <a:lumMod val="20000"/>
                  <a:lumOff val="80000"/>
                </a:schemeClr>
              </a:solidFill>
            </a:endParaRPr>
          </a:p>
        </p:txBody>
      </p:sp>
    </p:spTree>
    <p:extLst>
      <p:ext uri="{BB962C8B-B14F-4D97-AF65-F5344CB8AC3E}">
        <p14:creationId xmlns:p14="http://schemas.microsoft.com/office/powerpoint/2010/main" val="289996427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9" r:id="rId9"/>
    <p:sldLayoutId id="2147483690"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1.jpeg"/><Relationship Id="rId5" Type="http://schemas.openxmlformats.org/officeDocument/2006/relationships/image" Target="../media/image3.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1.jpeg"/><Relationship Id="rId5" Type="http://schemas.openxmlformats.org/officeDocument/2006/relationships/image" Target="../media/image3.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apps.who.int/gb/ebwha/pdf_files/WHA74/A74_R4-e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5C"/>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CC6D8446-5C5D-0AA0-2BC6-FE1C71E482CA}"/>
              </a:ext>
            </a:extLst>
          </p:cNvPr>
          <p:cNvSpPr/>
          <p:nvPr/>
        </p:nvSpPr>
        <p:spPr>
          <a:xfrm>
            <a:off x="-1" y="2201780"/>
            <a:ext cx="3425371" cy="2941721"/>
          </a:xfrm>
          <a:custGeom>
            <a:avLst/>
            <a:gdLst>
              <a:gd name="connsiteX0" fmla="*/ 1010103 w 2541360"/>
              <a:gd name="connsiteY0" fmla="*/ 0 h 2182529"/>
              <a:gd name="connsiteX1" fmla="*/ 2541360 w 2541360"/>
              <a:gd name="connsiteY1" fmla="*/ 1531257 h 2182529"/>
              <a:gd name="connsiteX2" fmla="*/ 2421026 w 2541360"/>
              <a:gd name="connsiteY2" fmla="*/ 2127292 h 2182529"/>
              <a:gd name="connsiteX3" fmla="*/ 2394417 w 2541360"/>
              <a:gd name="connsiteY3" fmla="*/ 2182529 h 2182529"/>
              <a:gd name="connsiteX4" fmla="*/ 0 w 2541360"/>
              <a:gd name="connsiteY4" fmla="*/ 2182529 h 2182529"/>
              <a:gd name="connsiteX5" fmla="*/ 0 w 2541360"/>
              <a:gd name="connsiteY5" fmla="*/ 382458 h 2182529"/>
              <a:gd name="connsiteX6" fmla="*/ 36081 w 2541360"/>
              <a:gd name="connsiteY6" fmla="*/ 349665 h 2182529"/>
              <a:gd name="connsiteX7" fmla="*/ 1010103 w 2541360"/>
              <a:gd name="connsiteY7" fmla="*/ 0 h 218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1360" h="2182529">
                <a:moveTo>
                  <a:pt x="1010103" y="0"/>
                </a:moveTo>
                <a:cubicBezTo>
                  <a:pt x="1855793" y="0"/>
                  <a:pt x="2541360" y="685567"/>
                  <a:pt x="2541360" y="1531257"/>
                </a:cubicBezTo>
                <a:cubicBezTo>
                  <a:pt x="2541360" y="1742680"/>
                  <a:pt x="2498512" y="1944095"/>
                  <a:pt x="2421026" y="2127292"/>
                </a:cubicBezTo>
                <a:lnTo>
                  <a:pt x="2394417" y="2182529"/>
                </a:lnTo>
                <a:lnTo>
                  <a:pt x="0" y="2182529"/>
                </a:lnTo>
                <a:lnTo>
                  <a:pt x="0" y="382458"/>
                </a:lnTo>
                <a:lnTo>
                  <a:pt x="36081" y="349665"/>
                </a:lnTo>
                <a:cubicBezTo>
                  <a:pt x="300773" y="131222"/>
                  <a:pt x="640114" y="0"/>
                  <a:pt x="101010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MT"/>
          </a:p>
        </p:txBody>
      </p:sp>
      <p:sp>
        <p:nvSpPr>
          <p:cNvPr id="2" name="Title 1">
            <a:extLst>
              <a:ext uri="{FF2B5EF4-FFF2-40B4-BE49-F238E27FC236}">
                <a16:creationId xmlns:a16="http://schemas.microsoft.com/office/drawing/2014/main" id="{E90D2C45-A8AD-C1D4-07AD-CBD964AB3189}"/>
              </a:ext>
            </a:extLst>
          </p:cNvPr>
          <p:cNvSpPr>
            <a:spLocks noGrp="1"/>
          </p:cNvSpPr>
          <p:nvPr>
            <p:ph type="ctrTitle"/>
          </p:nvPr>
        </p:nvSpPr>
        <p:spPr>
          <a:xfrm>
            <a:off x="1201057" y="214165"/>
            <a:ext cx="6741886" cy="3233004"/>
          </a:xfrm>
        </p:spPr>
        <p:txBody>
          <a:bodyPr anchor="ctr">
            <a:normAutofit/>
          </a:bodyPr>
          <a:lstStyle/>
          <a:p>
            <a:r>
              <a:rPr lang="en-US" sz="4400" dirty="0">
                <a:solidFill>
                  <a:schemeClr val="bg1"/>
                </a:solidFill>
              </a:rPr>
              <a:t>Global Diabetes Compact</a:t>
            </a:r>
            <a:br>
              <a:rPr lang="en-US" sz="1800" dirty="0"/>
            </a:br>
            <a:br>
              <a:rPr lang="en-US" sz="1800" dirty="0"/>
            </a:br>
            <a:r>
              <a:rPr lang="en-US" sz="1800" dirty="0">
                <a:solidFill>
                  <a:schemeClr val="bg1"/>
                </a:solidFill>
              </a:rPr>
              <a:t>Gauden Galea</a:t>
            </a:r>
            <a:br>
              <a:rPr lang="en-US" sz="1800" dirty="0">
                <a:solidFill>
                  <a:schemeClr val="bg1"/>
                </a:solidFill>
              </a:rPr>
            </a:br>
            <a:r>
              <a:rPr lang="en-US" sz="1800" dirty="0">
                <a:solidFill>
                  <a:schemeClr val="bg1"/>
                </a:solidFill>
              </a:rPr>
              <a:t>Bianca Hemmingsen</a:t>
            </a:r>
            <a:br>
              <a:rPr lang="en-US" sz="1800" dirty="0">
                <a:solidFill>
                  <a:schemeClr val="bg1"/>
                </a:solidFill>
              </a:rPr>
            </a:br>
            <a:r>
              <a:rPr lang="en-US" sz="1800" dirty="0">
                <a:solidFill>
                  <a:schemeClr val="bg1"/>
                </a:solidFill>
              </a:rPr>
              <a:t>Alarcos Cieza</a:t>
            </a:r>
            <a:br>
              <a:rPr lang="en-US" sz="1800" dirty="0">
                <a:solidFill>
                  <a:schemeClr val="bg1"/>
                </a:solidFill>
              </a:rPr>
            </a:br>
            <a:r>
              <a:rPr lang="en-US" sz="1800" dirty="0">
                <a:solidFill>
                  <a:schemeClr val="bg1"/>
                </a:solidFill>
              </a:rPr>
              <a:t>Guy Fones</a:t>
            </a:r>
            <a:br>
              <a:rPr lang="en-US" sz="1800" dirty="0">
                <a:solidFill>
                  <a:schemeClr val="bg1"/>
                </a:solidFill>
              </a:rPr>
            </a:br>
            <a:r>
              <a:rPr lang="en-US" sz="1800" dirty="0">
                <a:solidFill>
                  <a:schemeClr val="bg1"/>
                </a:solidFill>
              </a:rPr>
              <a:t>Jill Farrington</a:t>
            </a:r>
            <a:br>
              <a:rPr lang="en-US" sz="1800" dirty="0">
                <a:solidFill>
                  <a:schemeClr val="bg1"/>
                </a:solidFill>
              </a:rPr>
            </a:br>
            <a:br>
              <a:rPr lang="en-US" sz="1800" dirty="0">
                <a:solidFill>
                  <a:schemeClr val="bg1"/>
                </a:solidFill>
              </a:rPr>
            </a:br>
            <a:r>
              <a:rPr lang="en-US" sz="1800" dirty="0">
                <a:solidFill>
                  <a:schemeClr val="bg1"/>
                </a:solidFill>
              </a:rPr>
              <a:t>14-16 November 2025</a:t>
            </a:r>
          </a:p>
        </p:txBody>
      </p:sp>
      <p:pic>
        <p:nvPicPr>
          <p:cNvPr id="11" name="Picture 10" descr="A finger pointing at a drop of water&#10;&#10;Description automatically generated">
            <a:extLst>
              <a:ext uri="{FF2B5EF4-FFF2-40B4-BE49-F238E27FC236}">
                <a16:creationId xmlns:a16="http://schemas.microsoft.com/office/drawing/2014/main" id="{B1D9E9DF-4ED9-D252-B505-FCF93A775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3295" y="2326822"/>
            <a:ext cx="1459666" cy="2816678"/>
          </a:xfrm>
          <a:prstGeom prst="rect">
            <a:avLst/>
          </a:prstGeom>
        </p:spPr>
      </p:pic>
      <p:pic>
        <p:nvPicPr>
          <p:cNvPr id="10" name="Picture 9" descr="logo.png">
            <a:extLst>
              <a:ext uri="{FF2B5EF4-FFF2-40B4-BE49-F238E27FC236}">
                <a16:creationId xmlns:a16="http://schemas.microsoft.com/office/drawing/2014/main" id="{D526041B-BABE-027F-619B-65F96F89B25B}"/>
              </a:ext>
            </a:extLst>
          </p:cNvPr>
          <p:cNvPicPr>
            <a:picLocks noChangeAspect="1"/>
          </p:cNvPicPr>
          <p:nvPr/>
        </p:nvPicPr>
        <p:blipFill>
          <a:blip r:embed="rId4"/>
          <a:stretch>
            <a:fillRect/>
          </a:stretch>
        </p:blipFill>
        <p:spPr>
          <a:xfrm>
            <a:off x="815951" y="2571750"/>
            <a:ext cx="1499078" cy="743860"/>
          </a:xfrm>
          <a:prstGeom prst="rect">
            <a:avLst/>
          </a:prstGeom>
        </p:spPr>
      </p:pic>
    </p:spTree>
    <p:extLst>
      <p:ext uri="{BB962C8B-B14F-4D97-AF65-F5344CB8AC3E}">
        <p14:creationId xmlns:p14="http://schemas.microsoft.com/office/powerpoint/2010/main" val="128009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80FA5-7F42-87FD-B3A9-45DCC08E0CD4}"/>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0F6B45E-4C2B-C033-9206-4AA2988FDEF9}"/>
              </a:ext>
            </a:extLst>
          </p:cNvPr>
          <p:cNvSpPr txBox="1"/>
          <p:nvPr/>
        </p:nvSpPr>
        <p:spPr>
          <a:xfrm>
            <a:off x="264155" y="72593"/>
            <a:ext cx="6052883" cy="438582"/>
          </a:xfrm>
          <a:prstGeom prst="rect">
            <a:avLst/>
          </a:prstGeom>
          <a:noFill/>
        </p:spPr>
        <p:txBody>
          <a:bodyPr wrap="square" lIns="68580" tIns="34290" rIns="68580" bIns="34290" rtlCol="0" anchor="t">
            <a:spAutoFit/>
          </a:bodyPr>
          <a:lstStyle/>
          <a:p>
            <a:pPr>
              <a:defRPr/>
            </a:pPr>
            <a:r>
              <a:rPr lang="en-GB" sz="2400" dirty="0">
                <a:solidFill>
                  <a:prstClr val="white"/>
                </a:solidFill>
                <a:latin typeface="Calibri" panose="020F0502020204030204" pitchFamily="34" charset="0"/>
                <a:cs typeface="Calibri" panose="020F0502020204030204" pitchFamily="34" charset="0"/>
              </a:rPr>
              <a:t>Key lessons from the European Region</a:t>
            </a:r>
            <a:endParaRPr lang="en-CA" sz="2400" dirty="0">
              <a:solidFill>
                <a:prstClr val="white"/>
              </a:solidFill>
              <a:latin typeface="Calibri" panose="020F0502020204030204" pitchFamily="34" charset="0"/>
              <a:cs typeface="Calibri" panose="020F0502020204030204" pitchFamily="34" charset="0"/>
            </a:endParaRPr>
          </a:p>
        </p:txBody>
      </p:sp>
      <p:pic>
        <p:nvPicPr>
          <p:cNvPr id="15" name="Content Placeholder 14">
            <a:extLst>
              <a:ext uri="{FF2B5EF4-FFF2-40B4-BE49-F238E27FC236}">
                <a16:creationId xmlns:a16="http://schemas.microsoft.com/office/drawing/2014/main" id="{DD8BB37F-28A3-0983-D4E3-B259B5042F2F}"/>
              </a:ext>
            </a:extLst>
          </p:cNvPr>
          <p:cNvPicPr>
            <a:picLocks noGrp="1" noChangeAspect="1"/>
          </p:cNvPicPr>
          <p:nvPr>
            <p:ph sz="half" idx="1"/>
          </p:nvPr>
        </p:nvPicPr>
        <p:blipFill>
          <a:blip r:embed="rId2"/>
          <a:stretch>
            <a:fillRect/>
          </a:stretch>
        </p:blipFill>
        <p:spPr>
          <a:xfrm>
            <a:off x="1132345" y="754964"/>
            <a:ext cx="1785353" cy="2526500"/>
          </a:xfrm>
        </p:spPr>
      </p:pic>
      <p:sp>
        <p:nvSpPr>
          <p:cNvPr id="17" name="Content Placeholder 16">
            <a:extLst>
              <a:ext uri="{FF2B5EF4-FFF2-40B4-BE49-F238E27FC236}">
                <a16:creationId xmlns:a16="http://schemas.microsoft.com/office/drawing/2014/main" id="{62DDC048-FE21-9912-8FC1-885927B7478A}"/>
              </a:ext>
            </a:extLst>
          </p:cNvPr>
          <p:cNvSpPr>
            <a:spLocks noGrp="1"/>
          </p:cNvSpPr>
          <p:nvPr>
            <p:ph sz="half" idx="2"/>
          </p:nvPr>
        </p:nvSpPr>
        <p:spPr>
          <a:xfrm>
            <a:off x="3336513" y="754964"/>
            <a:ext cx="5199777" cy="2721151"/>
          </a:xfrm>
        </p:spPr>
        <p:txBody>
          <a:bodyPr>
            <a:normAutofit/>
          </a:bodyPr>
          <a:lstStyle/>
          <a:p>
            <a:r>
              <a:rPr lang="en-US" dirty="0"/>
              <a:t>Goal: Assess how countries in the WHO European Region measure progress toward the five global diabetes targets (to be achieved by 2030).</a:t>
            </a:r>
          </a:p>
          <a:p>
            <a:r>
              <a:rPr lang="en-US" dirty="0"/>
              <a:t>Countries involved: 13 volunteers – Armenia, Belgium, Croatia, Finland, France, Georgia, Germany, Italy, Kyrgyzstan, Serbia, Spain, Tajikistan, and England (UK).</a:t>
            </a:r>
          </a:p>
        </p:txBody>
      </p:sp>
    </p:spTree>
    <p:extLst>
      <p:ext uri="{BB962C8B-B14F-4D97-AF65-F5344CB8AC3E}">
        <p14:creationId xmlns:p14="http://schemas.microsoft.com/office/powerpoint/2010/main" val="175279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25454-9FED-FE93-CADA-FBE507C7774B}"/>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F30E9782-24EB-F07E-3E3C-90F81FA93513}"/>
              </a:ext>
            </a:extLst>
          </p:cNvPr>
          <p:cNvSpPr txBox="1"/>
          <p:nvPr/>
        </p:nvSpPr>
        <p:spPr>
          <a:xfrm>
            <a:off x="264155" y="72593"/>
            <a:ext cx="6052883" cy="438582"/>
          </a:xfrm>
          <a:prstGeom prst="rect">
            <a:avLst/>
          </a:prstGeom>
          <a:noFill/>
        </p:spPr>
        <p:txBody>
          <a:bodyPr wrap="square" lIns="68580" tIns="34290" rIns="68580" bIns="34290" rtlCol="0" anchor="t">
            <a:spAutoFit/>
          </a:bodyPr>
          <a:lstStyle/>
          <a:p>
            <a:pPr>
              <a:defRPr/>
            </a:pPr>
            <a:r>
              <a:rPr lang="en-GB" sz="2400" dirty="0">
                <a:solidFill>
                  <a:prstClr val="white"/>
                </a:solidFill>
                <a:latin typeface="Calibri" panose="020F0502020204030204" pitchFamily="34" charset="0"/>
                <a:cs typeface="Calibri" panose="020F0502020204030204" pitchFamily="34" charset="0"/>
              </a:rPr>
              <a:t>Key lessons from the European Region</a:t>
            </a:r>
            <a:endParaRPr lang="en-CA" sz="2400" dirty="0">
              <a:solidFill>
                <a:prstClr val="white"/>
              </a:solidFill>
              <a:latin typeface="Calibri" panose="020F0502020204030204" pitchFamily="34" charset="0"/>
              <a:cs typeface="Calibri" panose="020F0502020204030204" pitchFamily="34" charset="0"/>
            </a:endParaRPr>
          </a:p>
        </p:txBody>
      </p:sp>
      <p:pic>
        <p:nvPicPr>
          <p:cNvPr id="15" name="Content Placeholder 14">
            <a:extLst>
              <a:ext uri="{FF2B5EF4-FFF2-40B4-BE49-F238E27FC236}">
                <a16:creationId xmlns:a16="http://schemas.microsoft.com/office/drawing/2014/main" id="{85717124-1DCB-8709-4C72-45E20705BD2C}"/>
              </a:ext>
            </a:extLst>
          </p:cNvPr>
          <p:cNvPicPr>
            <a:picLocks noGrp="1" noChangeAspect="1"/>
          </p:cNvPicPr>
          <p:nvPr>
            <p:ph sz="half" idx="1"/>
          </p:nvPr>
        </p:nvPicPr>
        <p:blipFill>
          <a:blip r:embed="rId2"/>
          <a:stretch>
            <a:fillRect/>
          </a:stretch>
        </p:blipFill>
        <p:spPr>
          <a:xfrm>
            <a:off x="1132345" y="754964"/>
            <a:ext cx="1785353" cy="2526500"/>
          </a:xfrm>
        </p:spPr>
      </p:pic>
      <p:graphicFrame>
        <p:nvGraphicFramePr>
          <p:cNvPr id="4" name="Content Placeholder 1">
            <a:extLst>
              <a:ext uri="{FF2B5EF4-FFF2-40B4-BE49-F238E27FC236}">
                <a16:creationId xmlns:a16="http://schemas.microsoft.com/office/drawing/2014/main" id="{186DE422-38BF-D0F6-7D2D-C97BF9008118}"/>
              </a:ext>
            </a:extLst>
          </p:cNvPr>
          <p:cNvGraphicFramePr>
            <a:graphicFrameLocks/>
          </p:cNvGraphicFramePr>
          <p:nvPr>
            <p:extLst>
              <p:ext uri="{D42A27DB-BD31-4B8C-83A1-F6EECF244321}">
                <p14:modId xmlns:p14="http://schemas.microsoft.com/office/powerpoint/2010/main" val="1619052601"/>
              </p:ext>
            </p:extLst>
          </p:nvPr>
        </p:nvGraphicFramePr>
        <p:xfrm>
          <a:off x="3454613" y="754964"/>
          <a:ext cx="4887531" cy="2526856"/>
        </p:xfrm>
        <a:graphic>
          <a:graphicData uri="http://schemas.openxmlformats.org/drawingml/2006/table">
            <a:tbl>
              <a:tblPr firstRow="1" firstCol="1">
                <a:tableStyleId>{35758FB7-9AC5-4552-8A53-C91805E547FA}</a:tableStyleId>
              </a:tblPr>
              <a:tblGrid>
                <a:gridCol w="1838458">
                  <a:extLst>
                    <a:ext uri="{9D8B030D-6E8A-4147-A177-3AD203B41FA5}">
                      <a16:colId xmlns:a16="http://schemas.microsoft.com/office/drawing/2014/main" val="866200796"/>
                    </a:ext>
                  </a:extLst>
                </a:gridCol>
                <a:gridCol w="1419896">
                  <a:extLst>
                    <a:ext uri="{9D8B030D-6E8A-4147-A177-3AD203B41FA5}">
                      <a16:colId xmlns:a16="http://schemas.microsoft.com/office/drawing/2014/main" val="3160986249"/>
                    </a:ext>
                  </a:extLst>
                </a:gridCol>
                <a:gridCol w="1629177">
                  <a:extLst>
                    <a:ext uri="{9D8B030D-6E8A-4147-A177-3AD203B41FA5}">
                      <a16:colId xmlns:a16="http://schemas.microsoft.com/office/drawing/2014/main" val="1531308886"/>
                    </a:ext>
                  </a:extLst>
                </a:gridCol>
              </a:tblGrid>
              <a:tr h="453996">
                <a:tc>
                  <a:txBody>
                    <a:bodyPr/>
                    <a:lstStyle/>
                    <a:p>
                      <a:pPr>
                        <a:buNone/>
                      </a:pPr>
                      <a:r>
                        <a:rPr lang="en-GB" sz="1800" b="1" dirty="0"/>
                        <a:t>Target</a:t>
                      </a:r>
                      <a:endParaRPr lang="en-GB" sz="1800" b="1" i="0" dirty="0">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dirty="0"/>
                        <a:t>Median %</a:t>
                      </a:r>
                      <a:endParaRPr lang="en-GB" sz="1800" b="1" i="0" dirty="0">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dirty="0"/>
                        <a:t>Target %</a:t>
                      </a:r>
                      <a:endParaRPr lang="en-GB" sz="1800" b="1" i="0" dirty="0">
                        <a:latin typeface="Calibri" panose="020F0502020204030204" pitchFamily="34" charset="0"/>
                        <a:cs typeface="Calibri" panose="020F0502020204030204" pitchFamily="34" charset="0"/>
                      </a:endParaRPr>
                    </a:p>
                  </a:txBody>
                  <a:tcPr marL="33793" marR="33793" marT="16897" marB="16897" anchor="ctr"/>
                </a:tc>
                <a:extLst>
                  <a:ext uri="{0D108BD9-81ED-4DB2-BD59-A6C34878D82A}">
                    <a16:rowId xmlns:a16="http://schemas.microsoft.com/office/drawing/2014/main" val="2517660650"/>
                  </a:ext>
                </a:extLst>
              </a:tr>
              <a:tr h="453996">
                <a:tc>
                  <a:txBody>
                    <a:bodyPr/>
                    <a:lstStyle/>
                    <a:p>
                      <a:pPr>
                        <a:buNone/>
                      </a:pPr>
                      <a:r>
                        <a:rPr lang="en-GB" sz="1800" b="1" dirty="0">
                          <a:solidFill>
                            <a:srgbClr val="00205C"/>
                          </a:solidFill>
                        </a:rPr>
                        <a:t>Diagnosed</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dirty="0">
                          <a:solidFill>
                            <a:srgbClr val="00205C"/>
                          </a:solidFill>
                        </a:rPr>
                        <a:t>72</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dirty="0">
                          <a:solidFill>
                            <a:srgbClr val="00205C"/>
                          </a:solidFill>
                        </a:rPr>
                        <a:t>80</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extLst>
                  <a:ext uri="{0D108BD9-81ED-4DB2-BD59-A6C34878D82A}">
                    <a16:rowId xmlns:a16="http://schemas.microsoft.com/office/drawing/2014/main" val="3003423066"/>
                  </a:ext>
                </a:extLst>
              </a:tr>
              <a:tr h="582434">
                <a:tc>
                  <a:txBody>
                    <a:bodyPr/>
                    <a:lstStyle/>
                    <a:p>
                      <a:pPr>
                        <a:buNone/>
                      </a:pPr>
                      <a:r>
                        <a:rPr lang="en-GB" sz="1800" b="1" dirty="0">
                          <a:solidFill>
                            <a:srgbClr val="00205C"/>
                          </a:solidFill>
                        </a:rPr>
                        <a:t>Glycaemic control</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dirty="0">
                          <a:solidFill>
                            <a:srgbClr val="00205C"/>
                          </a:solidFill>
                        </a:rPr>
                        <a:t>82</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dirty="0">
                          <a:solidFill>
                            <a:srgbClr val="00205C"/>
                          </a:solidFill>
                        </a:rPr>
                        <a:t>80</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extLst>
                  <a:ext uri="{0D108BD9-81ED-4DB2-BD59-A6C34878D82A}">
                    <a16:rowId xmlns:a16="http://schemas.microsoft.com/office/drawing/2014/main" val="2059398243"/>
                  </a:ext>
                </a:extLst>
              </a:tr>
              <a:tr h="582434">
                <a:tc>
                  <a:txBody>
                    <a:bodyPr/>
                    <a:lstStyle/>
                    <a:p>
                      <a:pPr>
                        <a:buNone/>
                      </a:pPr>
                      <a:r>
                        <a:rPr lang="en-GB" sz="1800" b="1" dirty="0">
                          <a:solidFill>
                            <a:srgbClr val="00205C"/>
                          </a:solidFill>
                        </a:rPr>
                        <a:t>Blood pressure control</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a:solidFill>
                            <a:srgbClr val="00205C"/>
                          </a:solidFill>
                        </a:rPr>
                        <a:t>63</a:t>
                      </a:r>
                      <a:endParaRPr lang="en-GB" sz="1800" b="1" i="0">
                        <a:solidFill>
                          <a:srgbClr val="00205C"/>
                        </a:solidFill>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dirty="0">
                          <a:solidFill>
                            <a:srgbClr val="00205C"/>
                          </a:solidFill>
                        </a:rPr>
                        <a:t>80</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extLst>
                  <a:ext uri="{0D108BD9-81ED-4DB2-BD59-A6C34878D82A}">
                    <a16:rowId xmlns:a16="http://schemas.microsoft.com/office/drawing/2014/main" val="1140866099"/>
                  </a:ext>
                </a:extLst>
              </a:tr>
              <a:tr h="453996">
                <a:tc>
                  <a:txBody>
                    <a:bodyPr/>
                    <a:lstStyle/>
                    <a:p>
                      <a:pPr>
                        <a:buNone/>
                      </a:pPr>
                      <a:r>
                        <a:rPr lang="en-GB" sz="1800" b="1" dirty="0">
                          <a:solidFill>
                            <a:srgbClr val="00205C"/>
                          </a:solidFill>
                        </a:rPr>
                        <a:t>Statin use</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a:solidFill>
                            <a:srgbClr val="00205C"/>
                          </a:solidFill>
                        </a:rPr>
                        <a:t>49</a:t>
                      </a:r>
                      <a:endParaRPr lang="en-GB" sz="1800" b="1" i="0">
                        <a:solidFill>
                          <a:srgbClr val="00205C"/>
                        </a:solidFill>
                        <a:latin typeface="Calibri" panose="020F0502020204030204" pitchFamily="34" charset="0"/>
                        <a:cs typeface="Calibri" panose="020F0502020204030204" pitchFamily="34" charset="0"/>
                      </a:endParaRPr>
                    </a:p>
                  </a:txBody>
                  <a:tcPr marL="33793" marR="33793" marT="16897" marB="16897" anchor="ctr"/>
                </a:tc>
                <a:tc>
                  <a:txBody>
                    <a:bodyPr/>
                    <a:lstStyle/>
                    <a:p>
                      <a:pPr algn="ctr">
                        <a:buNone/>
                      </a:pPr>
                      <a:r>
                        <a:rPr lang="en-GB" sz="1800" b="1" dirty="0">
                          <a:solidFill>
                            <a:srgbClr val="00205C"/>
                          </a:solidFill>
                        </a:rPr>
                        <a:t>60</a:t>
                      </a:r>
                      <a:endParaRPr lang="en-GB" sz="1800" b="1" i="0" dirty="0">
                        <a:solidFill>
                          <a:srgbClr val="00205C"/>
                        </a:solidFill>
                        <a:latin typeface="Calibri" panose="020F0502020204030204" pitchFamily="34" charset="0"/>
                        <a:cs typeface="Calibri" panose="020F0502020204030204" pitchFamily="34" charset="0"/>
                      </a:endParaRPr>
                    </a:p>
                  </a:txBody>
                  <a:tcPr marL="33793" marR="33793" marT="16897" marB="16897" anchor="ctr"/>
                </a:tc>
                <a:extLst>
                  <a:ext uri="{0D108BD9-81ED-4DB2-BD59-A6C34878D82A}">
                    <a16:rowId xmlns:a16="http://schemas.microsoft.com/office/drawing/2014/main" val="3024554987"/>
                  </a:ext>
                </a:extLst>
              </a:tr>
            </a:tbl>
          </a:graphicData>
        </a:graphic>
      </p:graphicFrame>
    </p:spTree>
    <p:extLst>
      <p:ext uri="{BB962C8B-B14F-4D97-AF65-F5344CB8AC3E}">
        <p14:creationId xmlns:p14="http://schemas.microsoft.com/office/powerpoint/2010/main" val="294128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55A6-5CA6-E36E-1E48-9F1DCA77D20B}"/>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EC1DBC5-108F-6946-2C92-5F3DD26D79C7}"/>
              </a:ext>
            </a:extLst>
          </p:cNvPr>
          <p:cNvSpPr txBox="1"/>
          <p:nvPr/>
        </p:nvSpPr>
        <p:spPr>
          <a:xfrm>
            <a:off x="264155" y="72593"/>
            <a:ext cx="6052883" cy="438582"/>
          </a:xfrm>
          <a:prstGeom prst="rect">
            <a:avLst/>
          </a:prstGeom>
          <a:noFill/>
        </p:spPr>
        <p:txBody>
          <a:bodyPr wrap="square" lIns="68580" tIns="34290" rIns="68580" bIns="34290" rtlCol="0" anchor="t">
            <a:spAutoFit/>
          </a:bodyPr>
          <a:lstStyle/>
          <a:p>
            <a:pPr>
              <a:defRPr/>
            </a:pPr>
            <a:r>
              <a:rPr lang="en-GB" sz="2400" b="1" dirty="0">
                <a:solidFill>
                  <a:srgbClr val="FFC000"/>
                </a:solidFill>
                <a:latin typeface="Calibri" panose="020F0502020204030204" pitchFamily="34" charset="0"/>
                <a:cs typeface="Calibri" panose="020F0502020204030204" pitchFamily="34" charset="0"/>
              </a:rPr>
              <a:t>Implications for Action</a:t>
            </a:r>
            <a:endParaRPr lang="en-CA" sz="2400" b="1" dirty="0">
              <a:solidFill>
                <a:srgbClr val="FFC000"/>
              </a:solidFill>
              <a:latin typeface="Calibri" panose="020F0502020204030204" pitchFamily="34" charset="0"/>
              <a:cs typeface="Calibri" panose="020F0502020204030204" pitchFamily="34" charset="0"/>
            </a:endParaRPr>
          </a:p>
        </p:txBody>
      </p:sp>
      <p:pic>
        <p:nvPicPr>
          <p:cNvPr id="15" name="Content Placeholder 14">
            <a:extLst>
              <a:ext uri="{FF2B5EF4-FFF2-40B4-BE49-F238E27FC236}">
                <a16:creationId xmlns:a16="http://schemas.microsoft.com/office/drawing/2014/main" id="{6CE2B00A-E9EB-A812-5AC6-7318AF972284}"/>
              </a:ext>
            </a:extLst>
          </p:cNvPr>
          <p:cNvPicPr>
            <a:picLocks noGrp="1" noChangeAspect="1"/>
          </p:cNvPicPr>
          <p:nvPr>
            <p:ph sz="half" idx="1"/>
          </p:nvPr>
        </p:nvPicPr>
        <p:blipFill>
          <a:blip r:embed="rId2"/>
          <a:stretch>
            <a:fillRect/>
          </a:stretch>
        </p:blipFill>
        <p:spPr>
          <a:xfrm>
            <a:off x="1132345" y="754964"/>
            <a:ext cx="1785353" cy="2526500"/>
          </a:xfrm>
        </p:spPr>
      </p:pic>
      <p:sp>
        <p:nvSpPr>
          <p:cNvPr id="2" name="Content Placeholder 3">
            <a:extLst>
              <a:ext uri="{FF2B5EF4-FFF2-40B4-BE49-F238E27FC236}">
                <a16:creationId xmlns:a16="http://schemas.microsoft.com/office/drawing/2014/main" id="{AB9E0B16-3308-D6D6-62B9-5F6023A30777}"/>
              </a:ext>
            </a:extLst>
          </p:cNvPr>
          <p:cNvSpPr>
            <a:spLocks noGrp="1"/>
          </p:cNvSpPr>
          <p:nvPr>
            <p:ph sz="half" idx="2"/>
          </p:nvPr>
        </p:nvSpPr>
        <p:spPr>
          <a:xfrm>
            <a:off x="3294631" y="754965"/>
            <a:ext cx="5626003" cy="2526500"/>
          </a:xfrm>
        </p:spPr>
        <p:txBody>
          <a:bodyPr>
            <a:normAutofit/>
          </a:bodyPr>
          <a:lstStyle/>
          <a:p>
            <a:pPr marL="457200" indent="-457200">
              <a:buAutoNum type="arabicPeriod"/>
            </a:pPr>
            <a:r>
              <a:rPr lang="en-GB" b="1" dirty="0"/>
              <a:t>Gaps and inequalities</a:t>
            </a:r>
          </a:p>
          <a:p>
            <a:pPr marL="457200" indent="-457200">
              <a:buAutoNum type="arabicPeriod"/>
            </a:pPr>
            <a:r>
              <a:rPr lang="en-GB" b="1" dirty="0"/>
              <a:t>Data systems</a:t>
            </a:r>
          </a:p>
          <a:p>
            <a:pPr marL="457200" indent="-457200">
              <a:buAutoNum type="arabicPeriod"/>
            </a:pPr>
            <a:r>
              <a:rPr lang="en-GB" b="1" dirty="0"/>
              <a:t>Adaptability</a:t>
            </a:r>
          </a:p>
          <a:p>
            <a:pPr marL="457200" indent="-457200">
              <a:buAutoNum type="arabicPeriod"/>
            </a:pPr>
            <a:r>
              <a:rPr lang="en-GB" b="1" dirty="0"/>
              <a:t>Verification of access (Target 5) </a:t>
            </a:r>
          </a:p>
          <a:p>
            <a:pPr marL="457200" indent="-457200">
              <a:buAutoNum type="arabicPeriod"/>
            </a:pPr>
            <a:r>
              <a:rPr lang="en-GB" b="1" dirty="0"/>
              <a:t>Using data for action</a:t>
            </a:r>
          </a:p>
          <a:p>
            <a:pPr marL="457200" indent="-457200">
              <a:buAutoNum type="arabicPeriod"/>
            </a:pPr>
            <a:r>
              <a:rPr lang="en-GB" b="1" dirty="0"/>
              <a:t>Engagement</a:t>
            </a:r>
            <a:endParaRPr lang="en-US" dirty="0"/>
          </a:p>
        </p:txBody>
      </p:sp>
    </p:spTree>
    <p:extLst>
      <p:ext uri="{BB962C8B-B14F-4D97-AF65-F5344CB8AC3E}">
        <p14:creationId xmlns:p14="http://schemas.microsoft.com/office/powerpoint/2010/main" val="335092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10155-ADD2-61B7-0550-E7A22C416A4D}"/>
            </a:ext>
          </a:extLst>
        </p:cNvPr>
        <p:cNvGrpSpPr/>
        <p:nvPr/>
      </p:nvGrpSpPr>
      <p:grpSpPr>
        <a:xfrm>
          <a:off x="0" y="0"/>
          <a:ext cx="0" cy="0"/>
          <a:chOff x="0" y="0"/>
          <a:chExt cx="0" cy="0"/>
        </a:xfrm>
      </p:grpSpPr>
      <p:pic>
        <p:nvPicPr>
          <p:cNvPr id="3" name="Picture 2" descr="A chart of a diagram&#10;&#10;Description automatically generated with medium confidence">
            <a:extLst>
              <a:ext uri="{FF2B5EF4-FFF2-40B4-BE49-F238E27FC236}">
                <a16:creationId xmlns:a16="http://schemas.microsoft.com/office/drawing/2014/main" id="{0972EAEE-A568-C87B-BAEF-2367E98D5578}"/>
              </a:ext>
            </a:extLst>
          </p:cNvPr>
          <p:cNvPicPr>
            <a:picLocks noChangeAspect="1"/>
          </p:cNvPicPr>
          <p:nvPr/>
        </p:nvPicPr>
        <p:blipFill>
          <a:blip r:embed="rId2" cstate="screen">
            <a:extLst>
              <a:ext uri="{28A0092B-C50C-407E-A947-70E740481C1C}">
                <a14:useLocalDpi xmlns:a14="http://schemas.microsoft.com/office/drawing/2010/main"/>
              </a:ext>
            </a:extLst>
          </a:blip>
          <a:srcRect t="14698" b="16346"/>
          <a:stretch>
            <a:fillRect/>
          </a:stretch>
        </p:blipFill>
        <p:spPr>
          <a:xfrm>
            <a:off x="855897" y="600293"/>
            <a:ext cx="7432207" cy="2882804"/>
          </a:xfrm>
          <a:prstGeom prst="rect">
            <a:avLst/>
          </a:prstGeom>
        </p:spPr>
      </p:pic>
      <p:pic>
        <p:nvPicPr>
          <p:cNvPr id="9" name="Picture 8">
            <a:extLst>
              <a:ext uri="{FF2B5EF4-FFF2-40B4-BE49-F238E27FC236}">
                <a16:creationId xmlns:a16="http://schemas.microsoft.com/office/drawing/2014/main" id="{836D147B-D11A-F7B2-3054-ECE3A5F14C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426729" y="646551"/>
            <a:ext cx="2454696" cy="3184470"/>
          </a:xfrm>
          <a:prstGeom prst="rect">
            <a:avLst/>
          </a:prstGeom>
          <a:ln>
            <a:solidFill>
              <a:schemeClr val="accent1"/>
            </a:solidFill>
          </a:ln>
        </p:spPr>
      </p:pic>
      <p:pic>
        <p:nvPicPr>
          <p:cNvPr id="10" name="Picture 9">
            <a:extLst>
              <a:ext uri="{FF2B5EF4-FFF2-40B4-BE49-F238E27FC236}">
                <a16:creationId xmlns:a16="http://schemas.microsoft.com/office/drawing/2014/main" id="{633D15F1-FAD6-7137-18ED-DC89020CF2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53789" y="655884"/>
            <a:ext cx="2237016" cy="3165803"/>
          </a:xfrm>
          <a:prstGeom prst="rect">
            <a:avLst/>
          </a:prstGeom>
          <a:ln>
            <a:solidFill>
              <a:schemeClr val="accent1"/>
            </a:solidFill>
          </a:ln>
        </p:spPr>
      </p:pic>
      <p:pic>
        <p:nvPicPr>
          <p:cNvPr id="12" name="Picture 11">
            <a:extLst>
              <a:ext uri="{FF2B5EF4-FFF2-40B4-BE49-F238E27FC236}">
                <a16:creationId xmlns:a16="http://schemas.microsoft.com/office/drawing/2014/main" id="{911A9D39-5695-BEF0-144C-171ABB7271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53789" y="646551"/>
            <a:ext cx="4245962" cy="3184470"/>
          </a:xfrm>
          <a:prstGeom prst="rect">
            <a:avLst/>
          </a:prstGeom>
          <a:ln>
            <a:solidFill>
              <a:schemeClr val="accent1"/>
            </a:solidFill>
          </a:ln>
        </p:spPr>
      </p:pic>
    </p:spTree>
    <p:extLst>
      <p:ext uri="{BB962C8B-B14F-4D97-AF65-F5344CB8AC3E}">
        <p14:creationId xmlns:p14="http://schemas.microsoft.com/office/powerpoint/2010/main" val="238662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52A50-B2E2-B41C-A2F8-1D6BDC2036BD}"/>
            </a:ext>
          </a:extLst>
        </p:cNvPr>
        <p:cNvGrpSpPr/>
        <p:nvPr/>
      </p:nvGrpSpPr>
      <p:grpSpPr>
        <a:xfrm>
          <a:off x="0" y="0"/>
          <a:ext cx="0" cy="0"/>
          <a:chOff x="0" y="0"/>
          <a:chExt cx="0" cy="0"/>
        </a:xfrm>
      </p:grpSpPr>
      <p:pic>
        <p:nvPicPr>
          <p:cNvPr id="3" name="Picture 2" descr="A chart of a diagram&#10;&#10;Description automatically generated with medium confidence">
            <a:extLst>
              <a:ext uri="{FF2B5EF4-FFF2-40B4-BE49-F238E27FC236}">
                <a16:creationId xmlns:a16="http://schemas.microsoft.com/office/drawing/2014/main" id="{176E118C-3491-0EE2-6BB5-AD6B9C4795AE}"/>
              </a:ext>
            </a:extLst>
          </p:cNvPr>
          <p:cNvPicPr>
            <a:picLocks noChangeAspect="1"/>
          </p:cNvPicPr>
          <p:nvPr/>
        </p:nvPicPr>
        <p:blipFill>
          <a:blip r:embed="rId2" cstate="screen">
            <a:extLst>
              <a:ext uri="{28A0092B-C50C-407E-A947-70E740481C1C}">
                <a14:useLocalDpi xmlns:a14="http://schemas.microsoft.com/office/drawing/2010/main"/>
              </a:ext>
            </a:extLst>
          </a:blip>
          <a:srcRect l="1847" t="48664" r="84019" b="18435"/>
          <a:stretch>
            <a:fillRect/>
          </a:stretch>
        </p:blipFill>
        <p:spPr>
          <a:xfrm>
            <a:off x="621291" y="646551"/>
            <a:ext cx="1679224" cy="2198748"/>
          </a:xfrm>
          <a:prstGeom prst="rect">
            <a:avLst/>
          </a:prstGeom>
        </p:spPr>
      </p:pic>
      <p:sp>
        <p:nvSpPr>
          <p:cNvPr id="2" name="TextBox 1">
            <a:extLst>
              <a:ext uri="{FF2B5EF4-FFF2-40B4-BE49-F238E27FC236}">
                <a16:creationId xmlns:a16="http://schemas.microsoft.com/office/drawing/2014/main" id="{9D9398A2-2EE9-6EFE-9A0E-182C791E786C}"/>
              </a:ext>
            </a:extLst>
          </p:cNvPr>
          <p:cNvSpPr txBox="1"/>
          <p:nvPr/>
        </p:nvSpPr>
        <p:spPr>
          <a:xfrm>
            <a:off x="130497" y="48955"/>
            <a:ext cx="6829103" cy="473206"/>
          </a:xfrm>
          <a:prstGeom prst="rect">
            <a:avLst/>
          </a:prstGeom>
          <a:noFill/>
        </p:spPr>
        <p:txBody>
          <a:bodyPr wrap="square" lIns="68580" tIns="34290" rIns="68580" bIns="34290" rtlCol="0" anchor="t">
            <a:spAutoFit/>
          </a:bodyPr>
          <a:lstStyle/>
          <a:p>
            <a:pPr>
              <a:defRPr/>
            </a:pPr>
            <a:r>
              <a:rPr lang="en-CA" sz="2625" dirty="0">
                <a:solidFill>
                  <a:prstClr val="white"/>
                </a:solidFill>
                <a:latin typeface="Calibri" panose="020F0502020204030204" pitchFamily="34" charset="0"/>
                <a:cs typeface="Calibri" panose="020F0502020204030204" pitchFamily="34" charset="0"/>
              </a:rPr>
              <a:t>Access to Medicines and Technologies</a:t>
            </a:r>
          </a:p>
        </p:txBody>
      </p:sp>
      <p:pic>
        <p:nvPicPr>
          <p:cNvPr id="4" name="Picture 3">
            <a:extLst>
              <a:ext uri="{FF2B5EF4-FFF2-40B4-BE49-F238E27FC236}">
                <a16:creationId xmlns:a16="http://schemas.microsoft.com/office/drawing/2014/main" id="{E7D1C8C9-9651-DED7-3EF6-6C566DA25DDC}"/>
              </a:ext>
            </a:extLst>
          </p:cNvPr>
          <p:cNvPicPr>
            <a:picLocks noChangeAspect="1"/>
          </p:cNvPicPr>
          <p:nvPr/>
        </p:nvPicPr>
        <p:blipFill>
          <a:blip r:embed="rId3"/>
          <a:stretch>
            <a:fillRect/>
          </a:stretch>
        </p:blipFill>
        <p:spPr>
          <a:xfrm>
            <a:off x="9370019" y="646551"/>
            <a:ext cx="2248532" cy="3184470"/>
          </a:xfrm>
          <a:prstGeom prst="rect">
            <a:avLst/>
          </a:prstGeom>
          <a:ln>
            <a:solidFill>
              <a:schemeClr val="accent1"/>
            </a:solidFill>
          </a:ln>
        </p:spPr>
      </p:pic>
      <p:pic>
        <p:nvPicPr>
          <p:cNvPr id="5" name="Picture 4">
            <a:extLst>
              <a:ext uri="{FF2B5EF4-FFF2-40B4-BE49-F238E27FC236}">
                <a16:creationId xmlns:a16="http://schemas.microsoft.com/office/drawing/2014/main" id="{22AEA899-C7C8-7368-DE6D-C7AF61C6FFEC}"/>
              </a:ext>
            </a:extLst>
          </p:cNvPr>
          <p:cNvPicPr>
            <a:picLocks noChangeAspect="1"/>
          </p:cNvPicPr>
          <p:nvPr/>
        </p:nvPicPr>
        <p:blipFill>
          <a:blip r:embed="rId4">
            <a:alphaModFix/>
            <a:extLst>
              <a:ext uri="{28A0092B-C50C-407E-A947-70E740481C1C}">
                <a14:useLocalDpi xmlns:a14="http://schemas.microsoft.com/office/drawing/2010/main" val="0"/>
              </a:ext>
            </a:extLst>
          </a:blip>
          <a:srcRect/>
          <a:stretch/>
        </p:blipFill>
        <p:spPr>
          <a:xfrm>
            <a:off x="9362762" y="646551"/>
            <a:ext cx="2237118" cy="3184470"/>
          </a:xfrm>
          <a:prstGeom prst="rect">
            <a:avLst/>
          </a:prstGeom>
          <a:ln>
            <a:solidFill>
              <a:schemeClr val="accent1"/>
            </a:solidFill>
          </a:ln>
        </p:spPr>
      </p:pic>
      <p:pic>
        <p:nvPicPr>
          <p:cNvPr id="6" name="Picture 5">
            <a:extLst>
              <a:ext uri="{FF2B5EF4-FFF2-40B4-BE49-F238E27FC236}">
                <a16:creationId xmlns:a16="http://schemas.microsoft.com/office/drawing/2014/main" id="{4951DE63-EC1E-EEE0-025F-AB8E3B6B85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62762" y="646551"/>
            <a:ext cx="2244510" cy="3184470"/>
          </a:xfrm>
          <a:prstGeom prst="rect">
            <a:avLst/>
          </a:prstGeom>
          <a:ln>
            <a:solidFill>
              <a:schemeClr val="accent1"/>
            </a:solidFill>
          </a:ln>
        </p:spPr>
      </p:pic>
      <p:pic>
        <p:nvPicPr>
          <p:cNvPr id="7" name="Picture 6">
            <a:extLst>
              <a:ext uri="{FF2B5EF4-FFF2-40B4-BE49-F238E27FC236}">
                <a16:creationId xmlns:a16="http://schemas.microsoft.com/office/drawing/2014/main" id="{D420BC96-5469-B220-38FA-47A4821205A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59872" y="646551"/>
            <a:ext cx="2454696" cy="3184470"/>
          </a:xfrm>
          <a:prstGeom prst="rect">
            <a:avLst/>
          </a:prstGeom>
          <a:ln>
            <a:solidFill>
              <a:schemeClr val="accent1"/>
            </a:solidFill>
          </a:ln>
        </p:spPr>
      </p:pic>
      <p:pic>
        <p:nvPicPr>
          <p:cNvPr id="8" name="Picture 7">
            <a:extLst>
              <a:ext uri="{FF2B5EF4-FFF2-40B4-BE49-F238E27FC236}">
                <a16:creationId xmlns:a16="http://schemas.microsoft.com/office/drawing/2014/main" id="{7A99903D-F1D4-867B-7302-AD40689C775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023408" y="655884"/>
            <a:ext cx="2237016" cy="3165803"/>
          </a:xfrm>
          <a:prstGeom prst="rect">
            <a:avLst/>
          </a:prstGeom>
          <a:ln>
            <a:solidFill>
              <a:schemeClr val="accent1"/>
            </a:solidFill>
          </a:ln>
        </p:spPr>
      </p:pic>
      <p:pic>
        <p:nvPicPr>
          <p:cNvPr id="9" name="Picture 8">
            <a:extLst>
              <a:ext uri="{FF2B5EF4-FFF2-40B4-BE49-F238E27FC236}">
                <a16:creationId xmlns:a16="http://schemas.microsoft.com/office/drawing/2014/main" id="{B1D51C68-1CAE-9120-2EDB-1B875DEBC26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372589" y="646551"/>
            <a:ext cx="4245962" cy="3184470"/>
          </a:xfrm>
          <a:prstGeom prst="rect">
            <a:avLst/>
          </a:prstGeom>
          <a:ln>
            <a:solidFill>
              <a:schemeClr val="accent1"/>
            </a:solidFill>
          </a:ln>
        </p:spPr>
      </p:pic>
      <p:sp>
        <p:nvSpPr>
          <p:cNvPr id="10" name="Rectangle 9">
            <a:extLst>
              <a:ext uri="{FF2B5EF4-FFF2-40B4-BE49-F238E27FC236}">
                <a16:creationId xmlns:a16="http://schemas.microsoft.com/office/drawing/2014/main" id="{67734487-2820-E21D-26C5-1040B8FED824}"/>
              </a:ext>
            </a:extLst>
          </p:cNvPr>
          <p:cNvSpPr/>
          <p:nvPr/>
        </p:nvSpPr>
        <p:spPr>
          <a:xfrm>
            <a:off x="3687220" y="573315"/>
            <a:ext cx="5522094" cy="3367316"/>
          </a:xfrm>
          <a:prstGeom prst="rect">
            <a:avLst/>
          </a:prstGeom>
          <a:gradFill flip="none" rotWithShape="1">
            <a:gsLst>
              <a:gs pos="73000">
                <a:srgbClr val="F8FCFE">
                  <a:alpha val="32139"/>
                </a:srgbClr>
              </a:gs>
              <a:gs pos="0">
                <a:schemeClr val="accent1">
                  <a:lumMod val="5000"/>
                  <a:lumOff val="95000"/>
                  <a:alpha val="0"/>
                </a:schemeClr>
              </a:gs>
              <a:gs pos="86000">
                <a:schemeClr val="bg1">
                  <a:alpha val="90398"/>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Tree>
    <p:extLst>
      <p:ext uri="{BB962C8B-B14F-4D97-AF65-F5344CB8AC3E}">
        <p14:creationId xmlns:p14="http://schemas.microsoft.com/office/powerpoint/2010/main" val="2908417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57AF-E213-CE47-42CF-C94BA430B484}"/>
            </a:ext>
          </a:extLst>
        </p:cNvPr>
        <p:cNvGrpSpPr/>
        <p:nvPr/>
      </p:nvGrpSpPr>
      <p:grpSpPr>
        <a:xfrm>
          <a:off x="0" y="0"/>
          <a:ext cx="0" cy="0"/>
          <a:chOff x="0" y="0"/>
          <a:chExt cx="0" cy="0"/>
        </a:xfrm>
      </p:grpSpPr>
      <p:pic>
        <p:nvPicPr>
          <p:cNvPr id="4" name="Picture 3" descr="A white background with colorful lines and dots&#10;&#10;AI-generated content may be incorrect.">
            <a:extLst>
              <a:ext uri="{FF2B5EF4-FFF2-40B4-BE49-F238E27FC236}">
                <a16:creationId xmlns:a16="http://schemas.microsoft.com/office/drawing/2014/main" id="{ED6C9F33-A48C-6506-7877-A3D0C09676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2647" y="1354615"/>
            <a:ext cx="440856" cy="473206"/>
          </a:xfrm>
          <a:prstGeom prst="rect">
            <a:avLst/>
          </a:prstGeom>
          <a:ln>
            <a:solidFill>
              <a:schemeClr val="accent1"/>
            </a:solidFill>
          </a:ln>
        </p:spPr>
      </p:pic>
      <p:pic>
        <p:nvPicPr>
          <p:cNvPr id="3" name="Picture 2" descr="A chart of a diagram&#10;&#10;Description automatically generated with medium confidence">
            <a:extLst>
              <a:ext uri="{FF2B5EF4-FFF2-40B4-BE49-F238E27FC236}">
                <a16:creationId xmlns:a16="http://schemas.microsoft.com/office/drawing/2014/main" id="{E51FF23B-5995-3F74-1CB3-B1F558FE5DE6}"/>
              </a:ext>
            </a:extLst>
          </p:cNvPr>
          <p:cNvPicPr>
            <a:picLocks noChangeAspect="1"/>
          </p:cNvPicPr>
          <p:nvPr/>
        </p:nvPicPr>
        <p:blipFill>
          <a:blip r:embed="rId3" cstate="screen">
            <a:extLst>
              <a:ext uri="{28A0092B-C50C-407E-A947-70E740481C1C}">
                <a14:useLocalDpi xmlns:a14="http://schemas.microsoft.com/office/drawing/2010/main"/>
              </a:ext>
            </a:extLst>
          </a:blip>
          <a:srcRect l="18645" t="48664" r="67221" b="18435"/>
          <a:stretch>
            <a:fillRect/>
          </a:stretch>
        </p:blipFill>
        <p:spPr>
          <a:xfrm>
            <a:off x="621291" y="646551"/>
            <a:ext cx="1679224" cy="2198748"/>
          </a:xfrm>
          <a:prstGeom prst="rect">
            <a:avLst/>
          </a:prstGeom>
        </p:spPr>
      </p:pic>
      <p:sp>
        <p:nvSpPr>
          <p:cNvPr id="2" name="TextBox 1">
            <a:extLst>
              <a:ext uri="{FF2B5EF4-FFF2-40B4-BE49-F238E27FC236}">
                <a16:creationId xmlns:a16="http://schemas.microsoft.com/office/drawing/2014/main" id="{3EDDDD1E-FB55-9D63-CFE6-2A067E196AD2}"/>
              </a:ext>
            </a:extLst>
          </p:cNvPr>
          <p:cNvSpPr txBox="1"/>
          <p:nvPr/>
        </p:nvSpPr>
        <p:spPr>
          <a:xfrm>
            <a:off x="130497" y="48955"/>
            <a:ext cx="6829103" cy="473206"/>
          </a:xfrm>
          <a:prstGeom prst="rect">
            <a:avLst/>
          </a:prstGeom>
          <a:noFill/>
        </p:spPr>
        <p:txBody>
          <a:bodyPr wrap="square" lIns="68580" tIns="34290" rIns="68580" bIns="34290" rtlCol="0" anchor="t">
            <a:spAutoFit/>
          </a:bodyPr>
          <a:lstStyle/>
          <a:p>
            <a:pPr>
              <a:defRPr/>
            </a:pPr>
            <a:r>
              <a:rPr lang="en-CA" sz="2625" dirty="0">
                <a:solidFill>
                  <a:prstClr val="white"/>
                </a:solidFill>
                <a:latin typeface="Calibri" panose="020F0502020204030204" pitchFamily="34" charset="0"/>
                <a:cs typeface="Calibri" panose="020F0502020204030204" pitchFamily="34" charset="0"/>
              </a:rPr>
              <a:t>WHO Guidance and other Technical Products</a:t>
            </a:r>
          </a:p>
        </p:txBody>
      </p:sp>
      <p:pic>
        <p:nvPicPr>
          <p:cNvPr id="5" name="Picture 4">
            <a:extLst>
              <a:ext uri="{FF2B5EF4-FFF2-40B4-BE49-F238E27FC236}">
                <a16:creationId xmlns:a16="http://schemas.microsoft.com/office/drawing/2014/main" id="{F86A9944-A7E2-5169-B261-BB315CB7D52D}"/>
              </a:ext>
            </a:extLst>
          </p:cNvPr>
          <p:cNvPicPr>
            <a:picLocks noChangeAspect="1"/>
          </p:cNvPicPr>
          <p:nvPr/>
        </p:nvPicPr>
        <p:blipFill>
          <a:blip r:embed="rId4"/>
          <a:stretch>
            <a:fillRect/>
          </a:stretch>
        </p:blipFill>
        <p:spPr>
          <a:xfrm>
            <a:off x="2562954" y="646551"/>
            <a:ext cx="2248532" cy="3184470"/>
          </a:xfrm>
          <a:prstGeom prst="rect">
            <a:avLst/>
          </a:prstGeom>
          <a:ln>
            <a:solidFill>
              <a:schemeClr val="accent1"/>
            </a:solidFill>
          </a:ln>
        </p:spPr>
      </p:pic>
      <p:pic>
        <p:nvPicPr>
          <p:cNvPr id="6" name="Picture 5">
            <a:extLst>
              <a:ext uri="{FF2B5EF4-FFF2-40B4-BE49-F238E27FC236}">
                <a16:creationId xmlns:a16="http://schemas.microsoft.com/office/drawing/2014/main" id="{34E2591A-DE6A-1552-6CF1-2BA8EBAE04F7}"/>
              </a:ext>
            </a:extLst>
          </p:cNvPr>
          <p:cNvPicPr>
            <a:picLocks noChangeAspect="1"/>
          </p:cNvPicPr>
          <p:nvPr/>
        </p:nvPicPr>
        <p:blipFill>
          <a:blip r:embed="rId5">
            <a:alphaModFix/>
            <a:extLst>
              <a:ext uri="{28A0092B-C50C-407E-A947-70E740481C1C}">
                <a14:useLocalDpi xmlns:a14="http://schemas.microsoft.com/office/drawing/2010/main" val="0"/>
              </a:ext>
            </a:extLst>
          </a:blip>
          <a:srcRect/>
          <a:stretch/>
        </p:blipFill>
        <p:spPr>
          <a:xfrm>
            <a:off x="4945308" y="646551"/>
            <a:ext cx="2237118" cy="3184470"/>
          </a:xfrm>
          <a:prstGeom prst="rect">
            <a:avLst/>
          </a:prstGeom>
          <a:ln>
            <a:solidFill>
              <a:schemeClr val="accent1"/>
            </a:solidFill>
          </a:ln>
        </p:spPr>
      </p:pic>
      <p:pic>
        <p:nvPicPr>
          <p:cNvPr id="7" name="Picture 6">
            <a:extLst>
              <a:ext uri="{FF2B5EF4-FFF2-40B4-BE49-F238E27FC236}">
                <a16:creationId xmlns:a16="http://schemas.microsoft.com/office/drawing/2014/main" id="{AE8B3FA3-54C5-6915-E59C-D361B183416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16248" y="646551"/>
            <a:ext cx="2244510" cy="3184470"/>
          </a:xfrm>
          <a:prstGeom prst="rect">
            <a:avLst/>
          </a:prstGeom>
          <a:ln>
            <a:solidFill>
              <a:schemeClr val="accent1"/>
            </a:solidFill>
          </a:ln>
        </p:spPr>
      </p:pic>
      <p:sp>
        <p:nvSpPr>
          <p:cNvPr id="8" name="Rectangle 7">
            <a:extLst>
              <a:ext uri="{FF2B5EF4-FFF2-40B4-BE49-F238E27FC236}">
                <a16:creationId xmlns:a16="http://schemas.microsoft.com/office/drawing/2014/main" id="{CC2D7612-0D9E-35E1-F82A-8C7894DC549C}"/>
              </a:ext>
            </a:extLst>
          </p:cNvPr>
          <p:cNvSpPr/>
          <p:nvPr/>
        </p:nvSpPr>
        <p:spPr>
          <a:xfrm>
            <a:off x="3687220" y="580572"/>
            <a:ext cx="5522094" cy="3360058"/>
          </a:xfrm>
          <a:prstGeom prst="rect">
            <a:avLst/>
          </a:prstGeom>
          <a:gradFill flip="none" rotWithShape="1">
            <a:gsLst>
              <a:gs pos="73000">
                <a:srgbClr val="F8FCFE">
                  <a:alpha val="32139"/>
                </a:srgbClr>
              </a:gs>
              <a:gs pos="0">
                <a:schemeClr val="accent1">
                  <a:lumMod val="5000"/>
                  <a:lumOff val="95000"/>
                  <a:alpha val="0"/>
                </a:schemeClr>
              </a:gs>
              <a:gs pos="86000">
                <a:schemeClr val="bg1">
                  <a:alpha val="90398"/>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Tree>
    <p:extLst>
      <p:ext uri="{BB962C8B-B14F-4D97-AF65-F5344CB8AC3E}">
        <p14:creationId xmlns:p14="http://schemas.microsoft.com/office/powerpoint/2010/main" val="2444739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47AE3-E978-40CA-29A1-C39B4BCDD228}"/>
            </a:ext>
          </a:extLst>
        </p:cNvPr>
        <p:cNvGrpSpPr/>
        <p:nvPr/>
      </p:nvGrpSpPr>
      <p:grpSpPr>
        <a:xfrm>
          <a:off x="0" y="0"/>
          <a:ext cx="0" cy="0"/>
          <a:chOff x="0" y="0"/>
          <a:chExt cx="0" cy="0"/>
        </a:xfrm>
      </p:grpSpPr>
      <p:pic>
        <p:nvPicPr>
          <p:cNvPr id="3" name="Picture 2" descr="A chart of a diagram&#10;&#10;Description automatically generated with medium confidence">
            <a:extLst>
              <a:ext uri="{FF2B5EF4-FFF2-40B4-BE49-F238E27FC236}">
                <a16:creationId xmlns:a16="http://schemas.microsoft.com/office/drawing/2014/main" id="{AC68DA3F-CA7B-85A9-8BA8-42F725F89BF7}"/>
              </a:ext>
            </a:extLst>
          </p:cNvPr>
          <p:cNvPicPr>
            <a:picLocks noChangeAspect="1"/>
          </p:cNvPicPr>
          <p:nvPr/>
        </p:nvPicPr>
        <p:blipFill>
          <a:blip r:embed="rId2" cstate="screen">
            <a:extLst>
              <a:ext uri="{28A0092B-C50C-407E-A947-70E740481C1C}">
                <a14:useLocalDpi xmlns:a14="http://schemas.microsoft.com/office/drawing/2010/main"/>
              </a:ext>
            </a:extLst>
          </a:blip>
          <a:srcRect l="34832" t="48664" r="51034" b="18435"/>
          <a:stretch>
            <a:fillRect/>
          </a:stretch>
        </p:blipFill>
        <p:spPr>
          <a:xfrm>
            <a:off x="621291" y="646551"/>
            <a:ext cx="1679224" cy="2198748"/>
          </a:xfrm>
          <a:prstGeom prst="rect">
            <a:avLst/>
          </a:prstGeom>
        </p:spPr>
      </p:pic>
      <p:sp>
        <p:nvSpPr>
          <p:cNvPr id="2" name="TextBox 1">
            <a:extLst>
              <a:ext uri="{FF2B5EF4-FFF2-40B4-BE49-F238E27FC236}">
                <a16:creationId xmlns:a16="http://schemas.microsoft.com/office/drawing/2014/main" id="{36BF3C9C-7484-82D2-EA0B-AC53D5A35E52}"/>
              </a:ext>
            </a:extLst>
          </p:cNvPr>
          <p:cNvSpPr txBox="1"/>
          <p:nvPr/>
        </p:nvSpPr>
        <p:spPr>
          <a:xfrm>
            <a:off x="130497" y="48955"/>
            <a:ext cx="6829103" cy="473206"/>
          </a:xfrm>
          <a:prstGeom prst="rect">
            <a:avLst/>
          </a:prstGeom>
          <a:noFill/>
        </p:spPr>
        <p:txBody>
          <a:bodyPr wrap="square" lIns="68580" tIns="34290" rIns="68580" bIns="34290" rtlCol="0" anchor="t">
            <a:spAutoFit/>
          </a:bodyPr>
          <a:lstStyle/>
          <a:p>
            <a:pPr>
              <a:defRPr/>
            </a:pPr>
            <a:r>
              <a:rPr lang="en-CA" sz="2625" dirty="0">
                <a:solidFill>
                  <a:prstClr val="white"/>
                </a:solidFill>
                <a:latin typeface="Calibri" panose="020F0502020204030204" pitchFamily="34" charset="0"/>
                <a:cs typeface="Calibri" panose="020F0502020204030204" pitchFamily="34" charset="0"/>
              </a:rPr>
              <a:t>Health Promotion, Diabetes Prevention, Literacy</a:t>
            </a:r>
          </a:p>
        </p:txBody>
      </p:sp>
      <p:pic>
        <p:nvPicPr>
          <p:cNvPr id="4" name="Picture 3" descr="A white background with colorful lines and dots&#10;&#10;AI-generated content may be incorrect.">
            <a:extLst>
              <a:ext uri="{FF2B5EF4-FFF2-40B4-BE49-F238E27FC236}">
                <a16:creationId xmlns:a16="http://schemas.microsoft.com/office/drawing/2014/main" id="{D79D1F29-2E04-251C-3B14-8DC1C7276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3947" y="646551"/>
            <a:ext cx="3109540" cy="3337720"/>
          </a:xfrm>
          <a:prstGeom prst="rect">
            <a:avLst/>
          </a:prstGeom>
          <a:ln>
            <a:solidFill>
              <a:schemeClr val="accent1"/>
            </a:solidFill>
          </a:ln>
        </p:spPr>
      </p:pic>
      <p:pic>
        <p:nvPicPr>
          <p:cNvPr id="5" name="Picture 4">
            <a:extLst>
              <a:ext uri="{FF2B5EF4-FFF2-40B4-BE49-F238E27FC236}">
                <a16:creationId xmlns:a16="http://schemas.microsoft.com/office/drawing/2014/main" id="{A1EB2371-7985-13FC-846F-4D106CFCB3D0}"/>
              </a:ext>
            </a:extLst>
          </p:cNvPr>
          <p:cNvPicPr>
            <a:picLocks noChangeAspect="1"/>
          </p:cNvPicPr>
          <p:nvPr/>
        </p:nvPicPr>
        <p:blipFill>
          <a:blip r:embed="rId4"/>
          <a:srcRect/>
          <a:stretch/>
        </p:blipFill>
        <p:spPr>
          <a:xfrm>
            <a:off x="9319355" y="647808"/>
            <a:ext cx="2248532" cy="3181956"/>
          </a:xfrm>
          <a:prstGeom prst="rect">
            <a:avLst/>
          </a:prstGeom>
          <a:ln>
            <a:solidFill>
              <a:schemeClr val="accent1"/>
            </a:solidFill>
          </a:ln>
        </p:spPr>
      </p:pic>
      <p:pic>
        <p:nvPicPr>
          <p:cNvPr id="6" name="Picture 5">
            <a:extLst>
              <a:ext uri="{FF2B5EF4-FFF2-40B4-BE49-F238E27FC236}">
                <a16:creationId xmlns:a16="http://schemas.microsoft.com/office/drawing/2014/main" id="{FF72E46C-CD7B-E93F-BEE7-53EC1B85A48B}"/>
              </a:ext>
            </a:extLst>
          </p:cNvPr>
          <p:cNvPicPr>
            <a:picLocks noChangeAspect="1"/>
          </p:cNvPicPr>
          <p:nvPr/>
        </p:nvPicPr>
        <p:blipFill>
          <a:blip r:embed="rId5"/>
          <a:srcRect/>
          <a:stretch/>
        </p:blipFill>
        <p:spPr>
          <a:xfrm>
            <a:off x="9319355" y="655884"/>
            <a:ext cx="2237118" cy="3165803"/>
          </a:xfrm>
          <a:prstGeom prst="rect">
            <a:avLst/>
          </a:prstGeom>
          <a:ln>
            <a:solidFill>
              <a:schemeClr val="accent1"/>
            </a:solidFill>
          </a:ln>
        </p:spPr>
      </p:pic>
      <p:pic>
        <p:nvPicPr>
          <p:cNvPr id="7" name="Picture 6">
            <a:extLst>
              <a:ext uri="{FF2B5EF4-FFF2-40B4-BE49-F238E27FC236}">
                <a16:creationId xmlns:a16="http://schemas.microsoft.com/office/drawing/2014/main" id="{6F9E595A-3016-C452-8D38-1922C0A369A4}"/>
              </a:ext>
            </a:extLst>
          </p:cNvPr>
          <p:cNvPicPr>
            <a:picLocks noChangeAspect="1"/>
          </p:cNvPicPr>
          <p:nvPr/>
        </p:nvPicPr>
        <p:blipFill>
          <a:blip r:embed="rId6"/>
          <a:srcRect/>
          <a:stretch/>
        </p:blipFill>
        <p:spPr>
          <a:xfrm>
            <a:off x="9311963" y="650654"/>
            <a:ext cx="2244510" cy="3176264"/>
          </a:xfrm>
          <a:prstGeom prst="rect">
            <a:avLst/>
          </a:prstGeom>
          <a:ln>
            <a:solidFill>
              <a:schemeClr val="accent1"/>
            </a:solidFill>
          </a:ln>
        </p:spPr>
      </p:pic>
    </p:spTree>
    <p:extLst>
      <p:ext uri="{BB962C8B-B14F-4D97-AF65-F5344CB8AC3E}">
        <p14:creationId xmlns:p14="http://schemas.microsoft.com/office/powerpoint/2010/main" val="3784371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3C86B-516D-6539-699D-9CD6AC49A466}"/>
            </a:ext>
          </a:extLst>
        </p:cNvPr>
        <p:cNvGrpSpPr/>
        <p:nvPr/>
      </p:nvGrpSpPr>
      <p:grpSpPr>
        <a:xfrm>
          <a:off x="0" y="0"/>
          <a:ext cx="0" cy="0"/>
          <a:chOff x="0" y="0"/>
          <a:chExt cx="0" cy="0"/>
        </a:xfrm>
      </p:grpSpPr>
      <p:pic>
        <p:nvPicPr>
          <p:cNvPr id="3" name="Picture 2" descr="A chart of a diagram&#10;&#10;Description automatically generated with medium confidence">
            <a:extLst>
              <a:ext uri="{FF2B5EF4-FFF2-40B4-BE49-F238E27FC236}">
                <a16:creationId xmlns:a16="http://schemas.microsoft.com/office/drawing/2014/main" id="{CE7B9664-CD6A-2D5E-30A9-86C65F6BEEDC}"/>
              </a:ext>
            </a:extLst>
          </p:cNvPr>
          <p:cNvPicPr>
            <a:picLocks noChangeAspect="1"/>
          </p:cNvPicPr>
          <p:nvPr/>
        </p:nvPicPr>
        <p:blipFill>
          <a:blip r:embed="rId2" cstate="screen">
            <a:extLst>
              <a:ext uri="{28A0092B-C50C-407E-A947-70E740481C1C}">
                <a14:useLocalDpi xmlns:a14="http://schemas.microsoft.com/office/drawing/2010/main"/>
              </a:ext>
            </a:extLst>
          </a:blip>
          <a:srcRect l="50958" t="48664" r="34908" b="18435"/>
          <a:stretch>
            <a:fillRect/>
          </a:stretch>
        </p:blipFill>
        <p:spPr>
          <a:xfrm>
            <a:off x="621291" y="646551"/>
            <a:ext cx="1679224" cy="2198748"/>
          </a:xfrm>
          <a:prstGeom prst="rect">
            <a:avLst/>
          </a:prstGeom>
        </p:spPr>
      </p:pic>
      <p:sp>
        <p:nvSpPr>
          <p:cNvPr id="2" name="TextBox 1">
            <a:extLst>
              <a:ext uri="{FF2B5EF4-FFF2-40B4-BE49-F238E27FC236}">
                <a16:creationId xmlns:a16="http://schemas.microsoft.com/office/drawing/2014/main" id="{812B126D-1EA0-F63A-113C-7A7C29F17E8C}"/>
              </a:ext>
            </a:extLst>
          </p:cNvPr>
          <p:cNvSpPr txBox="1"/>
          <p:nvPr/>
        </p:nvSpPr>
        <p:spPr>
          <a:xfrm>
            <a:off x="130497" y="48955"/>
            <a:ext cx="6829103" cy="473206"/>
          </a:xfrm>
          <a:prstGeom prst="rect">
            <a:avLst/>
          </a:prstGeom>
          <a:noFill/>
        </p:spPr>
        <p:txBody>
          <a:bodyPr wrap="square" lIns="68580" tIns="34290" rIns="68580" bIns="34290" rtlCol="0" anchor="t">
            <a:spAutoFit/>
          </a:bodyPr>
          <a:lstStyle/>
          <a:p>
            <a:pPr>
              <a:defRPr/>
            </a:pPr>
            <a:r>
              <a:rPr lang="en-CA" sz="2625" dirty="0">
                <a:solidFill>
                  <a:prstClr val="white"/>
                </a:solidFill>
                <a:latin typeface="Calibri" panose="020F0502020204030204" pitchFamily="34" charset="0"/>
                <a:cs typeface="Calibri" panose="020F0502020204030204" pitchFamily="34" charset="0"/>
              </a:rPr>
              <a:t>Country Support</a:t>
            </a:r>
          </a:p>
        </p:txBody>
      </p:sp>
      <p:pic>
        <p:nvPicPr>
          <p:cNvPr id="5" name="Picture 4">
            <a:extLst>
              <a:ext uri="{FF2B5EF4-FFF2-40B4-BE49-F238E27FC236}">
                <a16:creationId xmlns:a16="http://schemas.microsoft.com/office/drawing/2014/main" id="{AC490529-14B2-DD51-34A6-E08011AEE906}"/>
              </a:ext>
            </a:extLst>
          </p:cNvPr>
          <p:cNvPicPr>
            <a:picLocks noChangeAspect="1"/>
          </p:cNvPicPr>
          <p:nvPr/>
        </p:nvPicPr>
        <p:blipFill>
          <a:blip r:embed="rId3"/>
          <a:srcRect/>
          <a:stretch/>
        </p:blipFill>
        <p:spPr>
          <a:xfrm>
            <a:off x="2562954" y="647808"/>
            <a:ext cx="2248532" cy="3181956"/>
          </a:xfrm>
          <a:prstGeom prst="rect">
            <a:avLst/>
          </a:prstGeom>
          <a:ln>
            <a:solidFill>
              <a:schemeClr val="accent1"/>
            </a:solidFill>
          </a:ln>
        </p:spPr>
      </p:pic>
      <p:pic>
        <p:nvPicPr>
          <p:cNvPr id="6" name="Picture 5">
            <a:extLst>
              <a:ext uri="{FF2B5EF4-FFF2-40B4-BE49-F238E27FC236}">
                <a16:creationId xmlns:a16="http://schemas.microsoft.com/office/drawing/2014/main" id="{CF3E5B08-F580-78A2-49E5-877EE336361B}"/>
              </a:ext>
            </a:extLst>
          </p:cNvPr>
          <p:cNvPicPr>
            <a:picLocks noChangeAspect="1"/>
          </p:cNvPicPr>
          <p:nvPr/>
        </p:nvPicPr>
        <p:blipFill>
          <a:blip r:embed="rId4"/>
          <a:srcRect/>
          <a:stretch/>
        </p:blipFill>
        <p:spPr>
          <a:xfrm>
            <a:off x="4945308" y="655884"/>
            <a:ext cx="2237118" cy="3165803"/>
          </a:xfrm>
          <a:prstGeom prst="rect">
            <a:avLst/>
          </a:prstGeom>
          <a:ln>
            <a:solidFill>
              <a:schemeClr val="accent1"/>
            </a:solidFill>
          </a:ln>
        </p:spPr>
      </p:pic>
      <p:pic>
        <p:nvPicPr>
          <p:cNvPr id="7" name="Picture 6">
            <a:extLst>
              <a:ext uri="{FF2B5EF4-FFF2-40B4-BE49-F238E27FC236}">
                <a16:creationId xmlns:a16="http://schemas.microsoft.com/office/drawing/2014/main" id="{CB11F330-0730-7E24-9F12-AF4F9D1A3C91}"/>
              </a:ext>
            </a:extLst>
          </p:cNvPr>
          <p:cNvPicPr>
            <a:picLocks noChangeAspect="1"/>
          </p:cNvPicPr>
          <p:nvPr/>
        </p:nvPicPr>
        <p:blipFill>
          <a:blip r:embed="rId5"/>
          <a:srcRect/>
          <a:stretch/>
        </p:blipFill>
        <p:spPr>
          <a:xfrm>
            <a:off x="7316248" y="650654"/>
            <a:ext cx="2244510" cy="3176264"/>
          </a:xfrm>
          <a:prstGeom prst="rect">
            <a:avLst/>
          </a:prstGeom>
          <a:ln>
            <a:solidFill>
              <a:schemeClr val="accent1"/>
            </a:solidFill>
          </a:ln>
        </p:spPr>
      </p:pic>
      <p:sp>
        <p:nvSpPr>
          <p:cNvPr id="8" name="Rectangle 7">
            <a:extLst>
              <a:ext uri="{FF2B5EF4-FFF2-40B4-BE49-F238E27FC236}">
                <a16:creationId xmlns:a16="http://schemas.microsoft.com/office/drawing/2014/main" id="{E652EEE3-7E15-3472-0F3B-BD515056F13A}"/>
              </a:ext>
            </a:extLst>
          </p:cNvPr>
          <p:cNvSpPr/>
          <p:nvPr/>
        </p:nvSpPr>
        <p:spPr>
          <a:xfrm>
            <a:off x="3687220" y="522161"/>
            <a:ext cx="5522094" cy="3418469"/>
          </a:xfrm>
          <a:prstGeom prst="rect">
            <a:avLst/>
          </a:prstGeom>
          <a:gradFill flip="none" rotWithShape="1">
            <a:gsLst>
              <a:gs pos="73000">
                <a:srgbClr val="F8FCFE">
                  <a:alpha val="32139"/>
                </a:srgbClr>
              </a:gs>
              <a:gs pos="0">
                <a:schemeClr val="accent1">
                  <a:lumMod val="5000"/>
                  <a:lumOff val="95000"/>
                  <a:alpha val="0"/>
                </a:schemeClr>
              </a:gs>
              <a:gs pos="86000">
                <a:schemeClr val="bg1">
                  <a:alpha val="90398"/>
                </a:schemeClr>
              </a:gs>
              <a:gs pos="100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p>
        </p:txBody>
      </p:sp>
    </p:spTree>
    <p:extLst>
      <p:ext uri="{BB962C8B-B14F-4D97-AF65-F5344CB8AC3E}">
        <p14:creationId xmlns:p14="http://schemas.microsoft.com/office/powerpoint/2010/main" val="3734018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5C29D-E63B-C7D1-E2AD-AFA160B10FFA}"/>
            </a:ext>
          </a:extLst>
        </p:cNvPr>
        <p:cNvGrpSpPr/>
        <p:nvPr/>
      </p:nvGrpSpPr>
      <p:grpSpPr>
        <a:xfrm>
          <a:off x="0" y="0"/>
          <a:ext cx="0" cy="0"/>
          <a:chOff x="0" y="0"/>
          <a:chExt cx="0" cy="0"/>
        </a:xfrm>
      </p:grpSpPr>
      <p:pic>
        <p:nvPicPr>
          <p:cNvPr id="3074" name="Picture 2" descr="diabetes">
            <a:extLst>
              <a:ext uri="{FF2B5EF4-FFF2-40B4-BE49-F238E27FC236}">
                <a16:creationId xmlns:a16="http://schemas.microsoft.com/office/drawing/2014/main" id="{5E3BC83D-06F1-93E5-2B5D-7627FB3FC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556" y="646551"/>
            <a:ext cx="4781059" cy="2690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a diagram&#10;&#10;Description automatically generated with medium confidence">
            <a:extLst>
              <a:ext uri="{FF2B5EF4-FFF2-40B4-BE49-F238E27FC236}">
                <a16:creationId xmlns:a16="http://schemas.microsoft.com/office/drawing/2014/main" id="{F2D6D947-C309-D2DB-725E-F4EEEC4E5F8C}"/>
              </a:ext>
            </a:extLst>
          </p:cNvPr>
          <p:cNvPicPr>
            <a:picLocks noChangeAspect="1"/>
          </p:cNvPicPr>
          <p:nvPr/>
        </p:nvPicPr>
        <p:blipFill>
          <a:blip r:embed="rId3" cstate="screen">
            <a:extLst>
              <a:ext uri="{28A0092B-C50C-407E-A947-70E740481C1C}">
                <a14:useLocalDpi xmlns:a14="http://schemas.microsoft.com/office/drawing/2010/main"/>
              </a:ext>
            </a:extLst>
          </a:blip>
          <a:srcRect l="67206" t="48664" r="18660" b="18435"/>
          <a:stretch>
            <a:fillRect/>
          </a:stretch>
        </p:blipFill>
        <p:spPr>
          <a:xfrm>
            <a:off x="621291" y="646551"/>
            <a:ext cx="1679224" cy="2198748"/>
          </a:xfrm>
          <a:prstGeom prst="rect">
            <a:avLst/>
          </a:prstGeom>
        </p:spPr>
      </p:pic>
      <p:sp>
        <p:nvSpPr>
          <p:cNvPr id="2" name="TextBox 1">
            <a:extLst>
              <a:ext uri="{FF2B5EF4-FFF2-40B4-BE49-F238E27FC236}">
                <a16:creationId xmlns:a16="http://schemas.microsoft.com/office/drawing/2014/main" id="{DFDD98D5-5B5F-41C0-8883-049F57724ABD}"/>
              </a:ext>
            </a:extLst>
          </p:cNvPr>
          <p:cNvSpPr txBox="1"/>
          <p:nvPr/>
        </p:nvSpPr>
        <p:spPr>
          <a:xfrm>
            <a:off x="130497" y="48955"/>
            <a:ext cx="6829103" cy="473206"/>
          </a:xfrm>
          <a:prstGeom prst="rect">
            <a:avLst/>
          </a:prstGeom>
          <a:noFill/>
        </p:spPr>
        <p:txBody>
          <a:bodyPr wrap="square" lIns="68580" tIns="34290" rIns="68580" bIns="34290" rtlCol="0" anchor="t">
            <a:spAutoFit/>
          </a:bodyPr>
          <a:lstStyle/>
          <a:p>
            <a:pPr>
              <a:defRPr/>
            </a:pPr>
            <a:r>
              <a:rPr lang="en-CA" sz="2625" dirty="0">
                <a:solidFill>
                  <a:prstClr val="white"/>
                </a:solidFill>
                <a:latin typeface="Calibri" panose="020F0502020204030204" pitchFamily="34" charset="0"/>
                <a:cs typeface="Calibri" panose="020F0502020204030204" pitchFamily="34" charset="0"/>
              </a:rPr>
              <a:t>Research and Innovation</a:t>
            </a:r>
          </a:p>
        </p:txBody>
      </p:sp>
      <p:pic>
        <p:nvPicPr>
          <p:cNvPr id="4" name="Picture 3">
            <a:extLst>
              <a:ext uri="{FF2B5EF4-FFF2-40B4-BE49-F238E27FC236}">
                <a16:creationId xmlns:a16="http://schemas.microsoft.com/office/drawing/2014/main" id="{ACDF42A0-FB54-30A3-81EF-2083AAD2D5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92694">
            <a:off x="6317478" y="982718"/>
            <a:ext cx="1801104" cy="2535883"/>
          </a:xfrm>
          <a:prstGeom prst="rect">
            <a:avLst/>
          </a:prstGeom>
          <a:ln w="6350">
            <a:noFill/>
          </a:ln>
        </p:spPr>
      </p:pic>
      <p:pic>
        <p:nvPicPr>
          <p:cNvPr id="5" name="Picture 4" descr="A cover of a report&#10;&#10;AI-generated content may be incorrect.">
            <a:extLst>
              <a:ext uri="{FF2B5EF4-FFF2-40B4-BE49-F238E27FC236}">
                <a16:creationId xmlns:a16="http://schemas.microsoft.com/office/drawing/2014/main" id="{DEE1E60D-D217-EB44-9626-9CD8BF1332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52980">
            <a:off x="5583638" y="192573"/>
            <a:ext cx="1077585" cy="1476589"/>
          </a:xfrm>
          <a:prstGeom prst="rect">
            <a:avLst/>
          </a:prstGeom>
          <a:ln w="6350">
            <a:solidFill>
              <a:srgbClr val="002060"/>
            </a:solidFill>
          </a:ln>
        </p:spPr>
      </p:pic>
    </p:spTree>
    <p:extLst>
      <p:ext uri="{BB962C8B-B14F-4D97-AF65-F5344CB8AC3E}">
        <p14:creationId xmlns:p14="http://schemas.microsoft.com/office/powerpoint/2010/main" val="369449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1C26A-CFFE-60FB-1BDC-E51CF5918762}"/>
            </a:ext>
          </a:extLst>
        </p:cNvPr>
        <p:cNvGrpSpPr/>
        <p:nvPr/>
      </p:nvGrpSpPr>
      <p:grpSpPr>
        <a:xfrm>
          <a:off x="0" y="0"/>
          <a:ext cx="0" cy="0"/>
          <a:chOff x="0" y="0"/>
          <a:chExt cx="0" cy="0"/>
        </a:xfrm>
      </p:grpSpPr>
      <p:pic>
        <p:nvPicPr>
          <p:cNvPr id="3" name="Picture 2" descr="A chart of a diagram&#10;&#10;Description automatically generated with medium confidence">
            <a:extLst>
              <a:ext uri="{FF2B5EF4-FFF2-40B4-BE49-F238E27FC236}">
                <a16:creationId xmlns:a16="http://schemas.microsoft.com/office/drawing/2014/main" id="{48BA8629-C1D8-1989-ED4C-8A30802A4A00}"/>
              </a:ext>
            </a:extLst>
          </p:cNvPr>
          <p:cNvPicPr>
            <a:picLocks noChangeAspect="1"/>
          </p:cNvPicPr>
          <p:nvPr/>
        </p:nvPicPr>
        <p:blipFill>
          <a:blip r:embed="rId2" cstate="screen">
            <a:extLst>
              <a:ext uri="{28A0092B-C50C-407E-A947-70E740481C1C}">
                <a14:useLocalDpi xmlns:a14="http://schemas.microsoft.com/office/drawing/2010/main"/>
              </a:ext>
            </a:extLst>
          </a:blip>
          <a:srcRect l="83210" t="48664" r="2656" b="18435"/>
          <a:stretch>
            <a:fillRect/>
          </a:stretch>
        </p:blipFill>
        <p:spPr>
          <a:xfrm>
            <a:off x="621291" y="646551"/>
            <a:ext cx="1679224" cy="2198748"/>
          </a:xfrm>
          <a:prstGeom prst="rect">
            <a:avLst/>
          </a:prstGeom>
        </p:spPr>
      </p:pic>
      <p:pic>
        <p:nvPicPr>
          <p:cNvPr id="2" name="Picture 1" descr="A diagram of a group of people&#10;&#10;AI-generated content may be incorrect.">
            <a:extLst>
              <a:ext uri="{FF2B5EF4-FFF2-40B4-BE49-F238E27FC236}">
                <a16:creationId xmlns:a16="http://schemas.microsoft.com/office/drawing/2014/main" id="{68606B58-3CEF-1B99-459F-6BEEA2C9DB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0229" y="314586"/>
            <a:ext cx="6279356" cy="3549537"/>
          </a:xfrm>
          <a:prstGeom prst="rect">
            <a:avLst/>
          </a:prstGeom>
        </p:spPr>
      </p:pic>
      <p:sp>
        <p:nvSpPr>
          <p:cNvPr id="4" name="TextBox 3">
            <a:extLst>
              <a:ext uri="{FF2B5EF4-FFF2-40B4-BE49-F238E27FC236}">
                <a16:creationId xmlns:a16="http://schemas.microsoft.com/office/drawing/2014/main" id="{359E7342-44EC-0B9A-216A-74E9007C2106}"/>
              </a:ext>
            </a:extLst>
          </p:cNvPr>
          <p:cNvSpPr txBox="1"/>
          <p:nvPr/>
        </p:nvSpPr>
        <p:spPr>
          <a:xfrm>
            <a:off x="130497" y="48955"/>
            <a:ext cx="6829103" cy="473206"/>
          </a:xfrm>
          <a:prstGeom prst="rect">
            <a:avLst/>
          </a:prstGeom>
          <a:noFill/>
        </p:spPr>
        <p:txBody>
          <a:bodyPr wrap="square" lIns="68580" tIns="34290" rIns="68580" bIns="34290" rtlCol="0" anchor="t">
            <a:spAutoFit/>
          </a:bodyPr>
          <a:lstStyle/>
          <a:p>
            <a:pPr>
              <a:defRPr/>
            </a:pPr>
            <a:r>
              <a:rPr lang="en-CA" sz="2625" dirty="0">
                <a:solidFill>
                  <a:prstClr val="white"/>
                </a:solidFill>
                <a:latin typeface="Calibri" panose="020F0502020204030204" pitchFamily="34" charset="0"/>
                <a:cs typeface="Calibri" panose="020F0502020204030204" pitchFamily="34" charset="0"/>
              </a:rPr>
              <a:t>Stakeholder engagement framework</a:t>
            </a:r>
          </a:p>
        </p:txBody>
      </p:sp>
    </p:spTree>
    <p:extLst>
      <p:ext uri="{BB962C8B-B14F-4D97-AF65-F5344CB8AC3E}">
        <p14:creationId xmlns:p14="http://schemas.microsoft.com/office/powerpoint/2010/main" val="4011898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0F87B-BEB9-9FB8-09D0-978B5A7BC7B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8DE001C7-56F7-8B8B-BA25-EC2BA26BA213}"/>
              </a:ext>
            </a:extLst>
          </p:cNvPr>
          <p:cNvSpPr>
            <a:spLocks noChangeArrowheads="1"/>
          </p:cNvSpPr>
          <p:nvPr/>
        </p:nvSpPr>
        <p:spPr bwMode="auto">
          <a:xfrm>
            <a:off x="639992" y="1298285"/>
            <a:ext cx="831273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Times New Roman" panose="02020603050405020304" pitchFamily="18" charset="0"/>
                <a:cs typeface="Times New Roman" panose="02020603050405020304" pitchFamily="18" charset="0"/>
              </a:rPr>
              <a:t> </a:t>
            </a:r>
            <a:endParaRPr lang="en-US" altLang="en-US"/>
          </a:p>
          <a:p>
            <a:endParaRPr lang="en-US" altLang="en-US"/>
          </a:p>
        </p:txBody>
      </p:sp>
      <p:pic>
        <p:nvPicPr>
          <p:cNvPr id="7" name="Graphic 6" descr="Open quotation mark with solid fill">
            <a:extLst>
              <a:ext uri="{FF2B5EF4-FFF2-40B4-BE49-F238E27FC236}">
                <a16:creationId xmlns:a16="http://schemas.microsoft.com/office/drawing/2014/main" id="{620533D6-153B-5269-B74A-C8E363CF77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762971" y="2329425"/>
            <a:ext cx="961241" cy="961241"/>
          </a:xfrm>
          <a:prstGeom prst="rect">
            <a:avLst/>
          </a:prstGeom>
        </p:spPr>
      </p:pic>
      <p:pic>
        <p:nvPicPr>
          <p:cNvPr id="10" name="Graphic 9" descr="Open quotation mark with solid fill">
            <a:extLst>
              <a:ext uri="{FF2B5EF4-FFF2-40B4-BE49-F238E27FC236}">
                <a16:creationId xmlns:a16="http://schemas.microsoft.com/office/drawing/2014/main" id="{AF363A8F-45E4-5DB0-B29B-6EE7225E9A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1035" y="673597"/>
            <a:ext cx="961241" cy="961241"/>
          </a:xfrm>
          <a:prstGeom prst="rect">
            <a:avLst/>
          </a:prstGeom>
        </p:spPr>
      </p:pic>
      <p:sp>
        <p:nvSpPr>
          <p:cNvPr id="11" name="Google Shape;337;p59">
            <a:extLst>
              <a:ext uri="{FF2B5EF4-FFF2-40B4-BE49-F238E27FC236}">
                <a16:creationId xmlns:a16="http://schemas.microsoft.com/office/drawing/2014/main" id="{1F125FB4-60E6-5C31-6271-1EB6B3DB3212}"/>
              </a:ext>
            </a:extLst>
          </p:cNvPr>
          <p:cNvSpPr txBox="1">
            <a:spLocks/>
          </p:cNvSpPr>
          <p:nvPr/>
        </p:nvSpPr>
        <p:spPr>
          <a:xfrm>
            <a:off x="1931656" y="962341"/>
            <a:ext cx="5280688" cy="17895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Overpass"/>
              <a:buNone/>
              <a:defRPr sz="1800" b="0" i="0" u="none" strike="noStrike" cap="none">
                <a:solidFill>
                  <a:schemeClr val="dk1"/>
                </a:solidFill>
                <a:latin typeface="Overpass Light"/>
                <a:ea typeface="Overpass Light"/>
                <a:cs typeface="Overpass Light"/>
                <a:sym typeface="Overpass Light"/>
              </a:defRPr>
            </a:lvl1pPr>
            <a:lvl2pPr marL="914400" marR="0" lvl="1" indent="-317500" algn="l" rtl="0">
              <a:lnSpc>
                <a:spcPct val="100000"/>
              </a:lnSpc>
              <a:spcBef>
                <a:spcPts val="0"/>
              </a:spcBef>
              <a:spcAft>
                <a:spcPts val="0"/>
              </a:spcAft>
              <a:buClr>
                <a:schemeClr val="dk1"/>
              </a:buClr>
              <a:buSzPts val="1400"/>
              <a:buFont typeface="Overpass"/>
              <a:buNone/>
              <a:defRPr sz="1400" b="0" i="0" u="none" strike="noStrike" cap="none">
                <a:solidFill>
                  <a:schemeClr val="dk1"/>
                </a:solidFill>
                <a:latin typeface="Overpass Light"/>
                <a:ea typeface="Overpass Light"/>
                <a:cs typeface="Overpass Light"/>
                <a:sym typeface="Overpass Light"/>
              </a:defRPr>
            </a:lvl2pPr>
            <a:lvl3pPr marL="1371600" marR="0" lvl="2" indent="-317500" algn="l" rtl="0">
              <a:lnSpc>
                <a:spcPct val="100000"/>
              </a:lnSpc>
              <a:spcBef>
                <a:spcPts val="0"/>
              </a:spcBef>
              <a:spcAft>
                <a:spcPts val="0"/>
              </a:spcAft>
              <a:buClr>
                <a:schemeClr val="dk1"/>
              </a:buClr>
              <a:buSzPts val="1400"/>
              <a:buFont typeface="Overpass"/>
              <a:buNone/>
              <a:defRPr sz="1400" b="0" i="0" u="none" strike="noStrike" cap="none">
                <a:solidFill>
                  <a:schemeClr val="dk1"/>
                </a:solidFill>
                <a:latin typeface="Overpass Light"/>
                <a:ea typeface="Overpass Light"/>
                <a:cs typeface="Overpass Light"/>
                <a:sym typeface="Overpass Light"/>
              </a:defRPr>
            </a:lvl3pPr>
            <a:lvl4pPr marL="1828800" marR="0" lvl="3" indent="-317500" algn="l" rtl="0">
              <a:lnSpc>
                <a:spcPct val="100000"/>
              </a:lnSpc>
              <a:spcBef>
                <a:spcPts val="0"/>
              </a:spcBef>
              <a:spcAft>
                <a:spcPts val="0"/>
              </a:spcAft>
              <a:buClr>
                <a:schemeClr val="dk1"/>
              </a:buClr>
              <a:buSzPts val="1400"/>
              <a:buFont typeface="Overpass"/>
              <a:buNone/>
              <a:defRPr sz="1400" b="0" i="0" u="none" strike="noStrike" cap="none">
                <a:solidFill>
                  <a:schemeClr val="dk1"/>
                </a:solidFill>
                <a:latin typeface="Overpass Light"/>
                <a:ea typeface="Overpass Light"/>
                <a:cs typeface="Overpass Light"/>
                <a:sym typeface="Overpass Light"/>
              </a:defRPr>
            </a:lvl4pPr>
            <a:lvl5pPr marL="2286000" marR="0" lvl="4" indent="-317500" algn="l" rtl="0">
              <a:lnSpc>
                <a:spcPct val="100000"/>
              </a:lnSpc>
              <a:spcBef>
                <a:spcPts val="0"/>
              </a:spcBef>
              <a:spcAft>
                <a:spcPts val="0"/>
              </a:spcAft>
              <a:buClr>
                <a:schemeClr val="dk1"/>
              </a:buClr>
              <a:buSzPts val="1400"/>
              <a:buFont typeface="Overpass"/>
              <a:buNone/>
              <a:defRPr sz="1400" b="0" i="0" u="none" strike="noStrike" cap="none">
                <a:solidFill>
                  <a:schemeClr val="dk1"/>
                </a:solidFill>
                <a:latin typeface="Overpass Light"/>
                <a:ea typeface="Overpass Light"/>
                <a:cs typeface="Overpass Light"/>
                <a:sym typeface="Overpass Light"/>
              </a:defRPr>
            </a:lvl5pPr>
            <a:lvl6pPr marL="2743200" marR="0" lvl="5" indent="-317500" algn="l" rtl="0">
              <a:lnSpc>
                <a:spcPct val="100000"/>
              </a:lnSpc>
              <a:spcBef>
                <a:spcPts val="0"/>
              </a:spcBef>
              <a:spcAft>
                <a:spcPts val="0"/>
              </a:spcAft>
              <a:buClr>
                <a:schemeClr val="dk1"/>
              </a:buClr>
              <a:buSzPts val="1400"/>
              <a:buFont typeface="Overpass"/>
              <a:buNone/>
              <a:defRPr sz="1400" b="0" i="0" u="none" strike="noStrike" cap="none">
                <a:solidFill>
                  <a:schemeClr val="dk1"/>
                </a:solidFill>
                <a:latin typeface="Overpass Light"/>
                <a:ea typeface="Overpass Light"/>
                <a:cs typeface="Overpass Light"/>
                <a:sym typeface="Overpass Light"/>
              </a:defRPr>
            </a:lvl6pPr>
            <a:lvl7pPr marL="3200400" marR="0" lvl="6" indent="-317500" algn="l" rtl="0">
              <a:lnSpc>
                <a:spcPct val="100000"/>
              </a:lnSpc>
              <a:spcBef>
                <a:spcPts val="0"/>
              </a:spcBef>
              <a:spcAft>
                <a:spcPts val="0"/>
              </a:spcAft>
              <a:buClr>
                <a:schemeClr val="dk1"/>
              </a:buClr>
              <a:buSzPts val="1400"/>
              <a:buFont typeface="Overpass"/>
              <a:buNone/>
              <a:defRPr sz="1400" b="0" i="0" u="none" strike="noStrike" cap="none">
                <a:solidFill>
                  <a:schemeClr val="dk1"/>
                </a:solidFill>
                <a:latin typeface="Overpass Light"/>
                <a:ea typeface="Overpass Light"/>
                <a:cs typeface="Overpass Light"/>
                <a:sym typeface="Overpass Light"/>
              </a:defRPr>
            </a:lvl7pPr>
            <a:lvl8pPr marL="3657600" marR="0" lvl="7" indent="-317500" algn="l" rtl="0">
              <a:lnSpc>
                <a:spcPct val="100000"/>
              </a:lnSpc>
              <a:spcBef>
                <a:spcPts val="0"/>
              </a:spcBef>
              <a:spcAft>
                <a:spcPts val="0"/>
              </a:spcAft>
              <a:buClr>
                <a:schemeClr val="dk1"/>
              </a:buClr>
              <a:buSzPts val="1400"/>
              <a:buFont typeface="Overpass"/>
              <a:buNone/>
              <a:defRPr sz="1400" b="0" i="0" u="none" strike="noStrike" cap="none">
                <a:solidFill>
                  <a:schemeClr val="dk1"/>
                </a:solidFill>
                <a:latin typeface="Overpass Light"/>
                <a:ea typeface="Overpass Light"/>
                <a:cs typeface="Overpass Light"/>
                <a:sym typeface="Overpass Light"/>
              </a:defRPr>
            </a:lvl8pPr>
            <a:lvl9pPr marL="4114800" marR="0" lvl="8" indent="-317500" algn="l" rtl="0">
              <a:lnSpc>
                <a:spcPct val="100000"/>
              </a:lnSpc>
              <a:spcBef>
                <a:spcPts val="0"/>
              </a:spcBef>
              <a:spcAft>
                <a:spcPts val="0"/>
              </a:spcAft>
              <a:buClr>
                <a:schemeClr val="dk1"/>
              </a:buClr>
              <a:buSzPts val="1400"/>
              <a:buFont typeface="Overpass"/>
              <a:buNone/>
              <a:defRPr sz="1400" b="0" i="0" u="none" strike="noStrike" cap="none">
                <a:solidFill>
                  <a:schemeClr val="dk1"/>
                </a:solidFill>
                <a:latin typeface="Overpass Light"/>
                <a:ea typeface="Overpass Light"/>
                <a:cs typeface="Overpass Light"/>
                <a:sym typeface="Overpass Light"/>
              </a:defRPr>
            </a:lvl9pPr>
          </a:lstStyle>
          <a:p>
            <a:pPr marL="0" indent="0" algn="ctr">
              <a:buClr>
                <a:srgbClr val="000000"/>
              </a:buClr>
              <a:defRPr/>
            </a:pPr>
            <a:r>
              <a:rPr lang="en-US" sz="2400" dirty="0">
                <a:solidFill>
                  <a:srgbClr val="000000"/>
                </a:solidFill>
                <a:latin typeface="Calibri Light" panose="020F0302020204030204" pitchFamily="34" charset="0"/>
                <a:ea typeface="Ebrima"/>
                <a:cs typeface="Calibri Light" panose="020F0302020204030204" pitchFamily="34" charset="0"/>
              </a:rPr>
              <a:t>To reduce the risk of diabetes and to ensure that all people who are diagnosed with diabetes have access to equitable, comprehensive, affordable and quality treatment and care.</a:t>
            </a:r>
            <a:endParaRPr lang="da-DK" sz="2400" dirty="0">
              <a:solidFill>
                <a:srgbClr val="000000"/>
              </a:solidFill>
              <a:latin typeface="Calibri Light" panose="020F0302020204030204" pitchFamily="34" charset="0"/>
              <a:ea typeface="Ebrima"/>
              <a:cs typeface="Calibri Light" panose="020F0302020204030204" pitchFamily="34" charset="0"/>
            </a:endParaRPr>
          </a:p>
        </p:txBody>
      </p:sp>
      <p:sp>
        <p:nvSpPr>
          <p:cNvPr id="22" name="TextBox 21">
            <a:extLst>
              <a:ext uri="{FF2B5EF4-FFF2-40B4-BE49-F238E27FC236}">
                <a16:creationId xmlns:a16="http://schemas.microsoft.com/office/drawing/2014/main" id="{0E30130C-7980-BFC4-BD4E-84A897D9FB66}"/>
              </a:ext>
            </a:extLst>
          </p:cNvPr>
          <p:cNvSpPr txBox="1"/>
          <p:nvPr/>
        </p:nvSpPr>
        <p:spPr>
          <a:xfrm>
            <a:off x="369857" y="55183"/>
            <a:ext cx="6603316" cy="461665"/>
          </a:xfrm>
          <a:prstGeom prst="rect">
            <a:avLst/>
          </a:prstGeom>
          <a:noFill/>
        </p:spPr>
        <p:txBody>
          <a:bodyPr wrap="square" rtlCol="0">
            <a:spAutoFit/>
          </a:bodyPr>
          <a:lstStyle/>
          <a:p>
            <a:r>
              <a:rPr lang="en-CA" sz="2400" b="1" dirty="0">
                <a:solidFill>
                  <a:schemeClr val="bg1"/>
                </a:solidFill>
                <a:latin typeface="Calibri" panose="020F0502020204030204" pitchFamily="34" charset="0"/>
                <a:cs typeface="Calibri" panose="020F0502020204030204" pitchFamily="34" charset="0"/>
              </a:rPr>
              <a:t>WHO Global Diabetes Compact</a:t>
            </a:r>
          </a:p>
        </p:txBody>
      </p:sp>
    </p:spTree>
    <p:extLst>
      <p:ext uri="{BB962C8B-B14F-4D97-AF65-F5344CB8AC3E}">
        <p14:creationId xmlns:p14="http://schemas.microsoft.com/office/powerpoint/2010/main" val="5054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C73088-16C9-4447-8886-122B88FCA3E5}"/>
              </a:ext>
            </a:extLst>
          </p:cNvPr>
          <p:cNvGraphicFramePr>
            <a:graphicFrameLocks noChangeAspect="1"/>
          </p:cNvGraphicFramePr>
          <p:nvPr>
            <p:custDataLst>
              <p:tags r:id="rId1"/>
            </p:custDataLst>
          </p:nvPr>
        </p:nvGraphicFramePr>
        <p:xfrm>
          <a:off x="1675" y="1117"/>
          <a:ext cx="1117" cy="1117"/>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9AC73088-16C9-4447-8886-122B88FCA3E5}"/>
                          </a:ext>
                        </a:extLst>
                      </p:cNvPr>
                      <p:cNvPicPr/>
                      <p:nvPr/>
                    </p:nvPicPr>
                    <p:blipFill>
                      <a:blip r:embed="rId5"/>
                      <a:stretch>
                        <a:fillRect/>
                      </a:stretch>
                    </p:blipFill>
                    <p:spPr>
                      <a:xfrm>
                        <a:off x="1675" y="1117"/>
                        <a:ext cx="1117" cy="1117"/>
                      </a:xfrm>
                      <a:prstGeom prst="rect">
                        <a:avLst/>
                      </a:prstGeom>
                    </p:spPr>
                  </p:pic>
                </p:oleObj>
              </mc:Fallback>
            </mc:AlternateContent>
          </a:graphicData>
        </a:graphic>
      </p:graphicFrame>
      <p:pic>
        <p:nvPicPr>
          <p:cNvPr id="1026" name="Picture 2" descr="Gavi at UNGA 78: From ambition to action | Gavi, the Vaccine Alliance">
            <a:extLst>
              <a:ext uri="{FF2B5EF4-FFF2-40B4-BE49-F238E27FC236}">
                <a16:creationId xmlns:a16="http://schemas.microsoft.com/office/drawing/2014/main" id="{7395FDE3-2569-3318-E608-26FD25389236}"/>
              </a:ext>
            </a:extLst>
          </p:cNvPr>
          <p:cNvPicPr>
            <a:picLocks noChangeAspect="1" noChangeArrowheads="1"/>
          </p:cNvPicPr>
          <p:nvPr/>
        </p:nvPicPr>
        <p:blipFill rotWithShape="1">
          <a:blip r:embed="rId6" cstate="screen">
            <a:alphaModFix/>
            <a:extLst>
              <a:ext uri="{28A0092B-C50C-407E-A947-70E740481C1C}">
                <a14:useLocalDpi xmlns:a14="http://schemas.microsoft.com/office/drawing/2010/main"/>
              </a:ext>
            </a:extLst>
          </a:blip>
          <a:srcRect t="27602" b="-1"/>
          <a:stretch>
            <a:fillRect/>
          </a:stretch>
        </p:blipFill>
        <p:spPr bwMode="auto">
          <a:xfrm>
            <a:off x="0" y="529771"/>
            <a:ext cx="9144000" cy="3724249"/>
          </a:xfrm>
          <a:prstGeom prst="rect">
            <a:avLst/>
          </a:prstGeom>
          <a:noFill/>
          <a:extLst>
            <a:ext uri="{909E8E84-426E-40DD-AFC4-6F175D3DCCD1}">
              <a14:hiddenFill xmlns:a14="http://schemas.microsoft.com/office/drawing/2010/main">
                <a:solidFill>
                  <a:srgbClr val="FFFFFF"/>
                </a:solidFill>
              </a14:hiddenFill>
            </a:ext>
          </a:extLst>
        </p:spPr>
      </p:pic>
      <p:pic>
        <p:nvPicPr>
          <p:cNvPr id="55" name="Graphic 54">
            <a:extLst>
              <a:ext uri="{FF2B5EF4-FFF2-40B4-BE49-F238E27FC236}">
                <a16:creationId xmlns:a16="http://schemas.microsoft.com/office/drawing/2014/main" id="{A21D7269-D975-5DDC-7685-D405586221D8}"/>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r="75842"/>
          <a:stretch/>
        </p:blipFill>
        <p:spPr>
          <a:xfrm>
            <a:off x="4185263" y="298131"/>
            <a:ext cx="773471" cy="634008"/>
          </a:xfrm>
          <a:prstGeom prst="rect">
            <a:avLst/>
          </a:prstGeom>
        </p:spPr>
      </p:pic>
      <p:sp>
        <p:nvSpPr>
          <p:cNvPr id="16" name="TextBox 15">
            <a:extLst>
              <a:ext uri="{FF2B5EF4-FFF2-40B4-BE49-F238E27FC236}">
                <a16:creationId xmlns:a16="http://schemas.microsoft.com/office/drawing/2014/main" id="{54C77B55-3535-3997-EF7B-D29167625D89}"/>
              </a:ext>
            </a:extLst>
          </p:cNvPr>
          <p:cNvSpPr txBox="1"/>
          <p:nvPr/>
        </p:nvSpPr>
        <p:spPr>
          <a:xfrm>
            <a:off x="3236455" y="932139"/>
            <a:ext cx="2671089" cy="779092"/>
          </a:xfrm>
          <a:prstGeom prst="rect">
            <a:avLst/>
          </a:prstGeom>
          <a:noFill/>
        </p:spPr>
        <p:txBody>
          <a:bodyPr wrap="square" lIns="64294" tIns="32147" rIns="64294" bIns="32147" rtlCol="0" anchor="t">
            <a:spAutoFit/>
          </a:bodyPr>
          <a:lstStyle/>
          <a:p>
            <a:r>
              <a:rPr lang="en-CA" sz="4641" b="1" spc="-106" dirty="0">
                <a:solidFill>
                  <a:schemeClr val="bg2"/>
                </a:solidFill>
                <a:latin typeface="BIG CASLON MEDIUM" panose="02000603090000020003" pitchFamily="2" charset="-79"/>
                <a:cs typeface="BIG CASLON MEDIUM"/>
              </a:rPr>
              <a:t>UNGA80</a:t>
            </a:r>
            <a:endParaRPr lang="en-CA" sz="4641" b="1" spc="-106" dirty="0">
              <a:solidFill>
                <a:schemeClr val="bg2"/>
              </a:solidFill>
              <a:latin typeface="BIG CASLON MEDIUM" panose="02000603090000020003" pitchFamily="2" charset="-79"/>
              <a:cs typeface="BIG CASLON MEDIUM" panose="02000603090000020003" pitchFamily="2" charset="-79"/>
            </a:endParaRPr>
          </a:p>
        </p:txBody>
      </p:sp>
      <p:sp>
        <p:nvSpPr>
          <p:cNvPr id="2" name="Title 6">
            <a:extLst>
              <a:ext uri="{FF2B5EF4-FFF2-40B4-BE49-F238E27FC236}">
                <a16:creationId xmlns:a16="http://schemas.microsoft.com/office/drawing/2014/main" id="{78DAC146-5E57-6911-8AEB-479BBEB2F0F3}"/>
              </a:ext>
            </a:extLst>
          </p:cNvPr>
          <p:cNvSpPr txBox="1">
            <a:spLocks/>
          </p:cNvSpPr>
          <p:nvPr/>
        </p:nvSpPr>
        <p:spPr>
          <a:xfrm>
            <a:off x="0" y="1724052"/>
            <a:ext cx="9144000" cy="2095199"/>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120300"/>
                </a:solidFill>
                <a:highlight>
                  <a:srgbClr val="EEEEE9"/>
                </a:highlight>
                <a:latin typeface="Calibri" panose="020F0502020204030204" pitchFamily="34" charset="0"/>
                <a:ea typeface="Roboto"/>
                <a:cs typeface="Calibri" panose="020F0502020204030204" pitchFamily="34" charset="0"/>
              </a:rPr>
              <a:t>UN High Level Meeting on the </a:t>
            </a:r>
          </a:p>
          <a:p>
            <a:pPr algn="ctr"/>
            <a:r>
              <a:rPr lang="en-GB" sz="1800" b="1" dirty="0">
                <a:solidFill>
                  <a:srgbClr val="120300"/>
                </a:solidFill>
                <a:highlight>
                  <a:srgbClr val="EEEEE9"/>
                </a:highlight>
                <a:latin typeface="Calibri" panose="020F0502020204030204" pitchFamily="34" charset="0"/>
                <a:ea typeface="Roboto"/>
                <a:cs typeface="Calibri" panose="020F0502020204030204" pitchFamily="34" charset="0"/>
              </a:rPr>
              <a:t>Prevention and Control of Noncommunicable Diseases and </a:t>
            </a:r>
          </a:p>
          <a:p>
            <a:pPr algn="ctr"/>
            <a:r>
              <a:rPr lang="en-GB" sz="1800" b="1" dirty="0">
                <a:solidFill>
                  <a:srgbClr val="120300"/>
                </a:solidFill>
                <a:highlight>
                  <a:srgbClr val="EEEEE9"/>
                </a:highlight>
                <a:latin typeface="Calibri" panose="020F0502020204030204" pitchFamily="34" charset="0"/>
                <a:ea typeface="Roboto"/>
                <a:cs typeface="Calibri" panose="020F0502020204030204" pitchFamily="34" charset="0"/>
              </a:rPr>
              <a:t>Promotion of Mental Health and Well-being</a:t>
            </a:r>
            <a:br>
              <a:rPr lang="en-GB" sz="1800" b="1" dirty="0">
                <a:highlight>
                  <a:srgbClr val="EEEEE9"/>
                </a:highlight>
                <a:latin typeface="Calibri" panose="020F0502020204030204" pitchFamily="34" charset="0"/>
                <a:ea typeface="Roboto" panose="02000000000000000000" pitchFamily="2" charset="0"/>
                <a:cs typeface="Calibri" panose="020F0502020204030204" pitchFamily="34" charset="0"/>
              </a:rPr>
            </a:br>
            <a:r>
              <a:rPr lang="en-GB" sz="1800" b="1" dirty="0">
                <a:solidFill>
                  <a:srgbClr val="120300"/>
                </a:solidFill>
                <a:highlight>
                  <a:srgbClr val="EEEEE9"/>
                </a:highlight>
                <a:latin typeface="Calibri" panose="020F0502020204030204" pitchFamily="34" charset="0"/>
                <a:ea typeface="Roboto"/>
                <a:cs typeface="Calibri" panose="020F0502020204030204" pitchFamily="34" charset="0"/>
              </a:rPr>
              <a:t>25 September 2025</a:t>
            </a:r>
            <a:endParaRPr lang="en-US" sz="1800" b="1" dirty="0">
              <a:solidFill>
                <a:srgbClr val="120300"/>
              </a:solidFill>
              <a:highlight>
                <a:srgbClr val="EEEEE9"/>
              </a:highlight>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016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B3423-6177-072E-29DA-5A3CADA05E55}"/>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6DC90A1-2115-ED49-0B26-2EF0CB166590}"/>
              </a:ext>
            </a:extLst>
          </p:cNvPr>
          <p:cNvGraphicFramePr>
            <a:graphicFrameLocks noChangeAspect="1"/>
          </p:cNvGraphicFramePr>
          <p:nvPr>
            <p:custDataLst>
              <p:tags r:id="rId1"/>
            </p:custDataLst>
          </p:nvPr>
        </p:nvGraphicFramePr>
        <p:xfrm>
          <a:off x="1675" y="1117"/>
          <a:ext cx="1117" cy="1117"/>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9AC73088-16C9-4447-8886-122B88FCA3E5}"/>
                          </a:ext>
                        </a:extLst>
                      </p:cNvPr>
                      <p:cNvPicPr/>
                      <p:nvPr/>
                    </p:nvPicPr>
                    <p:blipFill>
                      <a:blip r:embed="rId5"/>
                      <a:stretch>
                        <a:fillRect/>
                      </a:stretch>
                    </p:blipFill>
                    <p:spPr>
                      <a:xfrm>
                        <a:off x="1675" y="1117"/>
                        <a:ext cx="1117" cy="1117"/>
                      </a:xfrm>
                      <a:prstGeom prst="rect">
                        <a:avLst/>
                      </a:prstGeom>
                    </p:spPr>
                  </p:pic>
                </p:oleObj>
              </mc:Fallback>
            </mc:AlternateContent>
          </a:graphicData>
        </a:graphic>
      </p:graphicFrame>
      <p:pic>
        <p:nvPicPr>
          <p:cNvPr id="1026" name="Picture 2" descr="Gavi at UNGA 78: From ambition to action | Gavi, the Vaccine Alliance">
            <a:extLst>
              <a:ext uri="{FF2B5EF4-FFF2-40B4-BE49-F238E27FC236}">
                <a16:creationId xmlns:a16="http://schemas.microsoft.com/office/drawing/2014/main" id="{DCE17ED2-1C9F-8301-B990-2F03EAB0DB39}"/>
              </a:ext>
            </a:extLst>
          </p:cNvPr>
          <p:cNvPicPr>
            <a:picLocks noChangeAspect="1" noChangeArrowheads="1"/>
          </p:cNvPicPr>
          <p:nvPr/>
        </p:nvPicPr>
        <p:blipFill rotWithShape="1">
          <a:blip r:embed="rId6" cstate="screen">
            <a:alphaModFix/>
            <a:extLst>
              <a:ext uri="{28A0092B-C50C-407E-A947-70E740481C1C}">
                <a14:useLocalDpi xmlns:a14="http://schemas.microsoft.com/office/drawing/2010/main"/>
              </a:ext>
            </a:extLst>
          </a:blip>
          <a:srcRect t="27602" b="-1"/>
          <a:stretch>
            <a:fillRect/>
          </a:stretch>
        </p:blipFill>
        <p:spPr bwMode="auto">
          <a:xfrm>
            <a:off x="0" y="529771"/>
            <a:ext cx="9144000" cy="3724249"/>
          </a:xfrm>
          <a:prstGeom prst="rect">
            <a:avLst/>
          </a:prstGeom>
          <a:noFill/>
          <a:extLst>
            <a:ext uri="{909E8E84-426E-40DD-AFC4-6F175D3DCCD1}">
              <a14:hiddenFill xmlns:a14="http://schemas.microsoft.com/office/drawing/2010/main">
                <a:solidFill>
                  <a:srgbClr val="FFFFFF"/>
                </a:solidFill>
              </a14:hiddenFill>
            </a:ext>
          </a:extLst>
        </p:spPr>
      </p:pic>
      <p:pic>
        <p:nvPicPr>
          <p:cNvPr id="55" name="Graphic 54">
            <a:extLst>
              <a:ext uri="{FF2B5EF4-FFF2-40B4-BE49-F238E27FC236}">
                <a16:creationId xmlns:a16="http://schemas.microsoft.com/office/drawing/2014/main" id="{AE3815DC-8265-F9D6-0705-FC5DA6ED93AE}"/>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r="75842"/>
          <a:stretch/>
        </p:blipFill>
        <p:spPr>
          <a:xfrm>
            <a:off x="4185263" y="298131"/>
            <a:ext cx="773471" cy="634008"/>
          </a:xfrm>
          <a:prstGeom prst="rect">
            <a:avLst/>
          </a:prstGeom>
        </p:spPr>
      </p:pic>
      <p:sp>
        <p:nvSpPr>
          <p:cNvPr id="16" name="TextBox 15">
            <a:extLst>
              <a:ext uri="{FF2B5EF4-FFF2-40B4-BE49-F238E27FC236}">
                <a16:creationId xmlns:a16="http://schemas.microsoft.com/office/drawing/2014/main" id="{D9C599AE-9246-CF30-091A-35D2477DAB90}"/>
              </a:ext>
            </a:extLst>
          </p:cNvPr>
          <p:cNvSpPr txBox="1"/>
          <p:nvPr/>
        </p:nvSpPr>
        <p:spPr>
          <a:xfrm>
            <a:off x="3236455" y="932139"/>
            <a:ext cx="2671089" cy="779092"/>
          </a:xfrm>
          <a:prstGeom prst="rect">
            <a:avLst/>
          </a:prstGeom>
          <a:noFill/>
        </p:spPr>
        <p:txBody>
          <a:bodyPr wrap="square" lIns="64294" tIns="32147" rIns="64294" bIns="32147" rtlCol="0" anchor="t">
            <a:spAutoFit/>
          </a:bodyPr>
          <a:lstStyle/>
          <a:p>
            <a:r>
              <a:rPr lang="en-CA" sz="4641" b="1" spc="-106" dirty="0">
                <a:solidFill>
                  <a:schemeClr val="bg2"/>
                </a:solidFill>
                <a:latin typeface="BIG CASLON MEDIUM" panose="02000603090000020003" pitchFamily="2" charset="-79"/>
                <a:cs typeface="BIG CASLON MEDIUM"/>
              </a:rPr>
              <a:t>UNGA80</a:t>
            </a:r>
            <a:endParaRPr lang="en-CA" sz="4641" b="1" spc="-106" dirty="0">
              <a:solidFill>
                <a:schemeClr val="bg2"/>
              </a:solidFill>
              <a:latin typeface="BIG CASLON MEDIUM" panose="02000603090000020003" pitchFamily="2" charset="-79"/>
              <a:cs typeface="BIG CASLON MEDIUM" panose="02000603090000020003" pitchFamily="2" charset="-79"/>
            </a:endParaRPr>
          </a:p>
        </p:txBody>
      </p:sp>
      <p:sp>
        <p:nvSpPr>
          <p:cNvPr id="2" name="Title 6">
            <a:extLst>
              <a:ext uri="{FF2B5EF4-FFF2-40B4-BE49-F238E27FC236}">
                <a16:creationId xmlns:a16="http://schemas.microsoft.com/office/drawing/2014/main" id="{C94EA1E1-B45B-D891-6363-F9FFA7DAB81E}"/>
              </a:ext>
            </a:extLst>
          </p:cNvPr>
          <p:cNvSpPr txBox="1">
            <a:spLocks/>
          </p:cNvSpPr>
          <p:nvPr/>
        </p:nvSpPr>
        <p:spPr>
          <a:xfrm>
            <a:off x="1520368" y="1636028"/>
            <a:ext cx="6103259" cy="2095199"/>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chemeClr val="tx2">
                    <a:lumMod val="50000"/>
                  </a:schemeClr>
                </a:solidFill>
                <a:highlight>
                  <a:srgbClr val="EEEEE9"/>
                </a:highlight>
              </a:rPr>
              <a:t>“50. Improve care and access to care for people living with diabetes by strengthening measures such as early diagnosis, affordable and effective treatment and regular follow up for people at risk or living with diabetes to reduce […] complications”</a:t>
            </a:r>
          </a:p>
        </p:txBody>
      </p:sp>
    </p:spTree>
    <p:extLst>
      <p:ext uri="{BB962C8B-B14F-4D97-AF65-F5344CB8AC3E}">
        <p14:creationId xmlns:p14="http://schemas.microsoft.com/office/powerpoint/2010/main" val="46672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4FCF0-36D4-0497-AC21-2D685D14C0C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2B802D-C1D8-F729-CC24-1B4F11000BC2}"/>
              </a:ext>
            </a:extLst>
          </p:cNvPr>
          <p:cNvSpPr/>
          <p:nvPr/>
        </p:nvSpPr>
        <p:spPr>
          <a:xfrm>
            <a:off x="6186906" y="1161617"/>
            <a:ext cx="2187757" cy="2127953"/>
          </a:xfrm>
          <a:prstGeom prst="rect">
            <a:avLst/>
          </a:prstGeom>
          <a:solidFill>
            <a:srgbClr val="0070C0"/>
          </a:solidFill>
          <a:ln>
            <a:solidFill>
              <a:srgbClr val="009A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7" name="Rectangle 6">
            <a:extLst>
              <a:ext uri="{FF2B5EF4-FFF2-40B4-BE49-F238E27FC236}">
                <a16:creationId xmlns:a16="http://schemas.microsoft.com/office/drawing/2014/main" id="{EEF0AC7B-1CC5-0B51-078A-9019D9171402}"/>
              </a:ext>
            </a:extLst>
          </p:cNvPr>
          <p:cNvSpPr/>
          <p:nvPr/>
        </p:nvSpPr>
        <p:spPr>
          <a:xfrm>
            <a:off x="3464515" y="1161239"/>
            <a:ext cx="2187757" cy="2127953"/>
          </a:xfrm>
          <a:prstGeom prst="rect">
            <a:avLst/>
          </a:prstGeom>
          <a:solidFill>
            <a:srgbClr val="0070C0"/>
          </a:solidFill>
          <a:ln>
            <a:solidFill>
              <a:srgbClr val="009A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3" name="TextBox 2">
            <a:extLst>
              <a:ext uri="{FF2B5EF4-FFF2-40B4-BE49-F238E27FC236}">
                <a16:creationId xmlns:a16="http://schemas.microsoft.com/office/drawing/2014/main" id="{6F084B63-FA3F-837C-EF43-4DB6D4D4C974}"/>
              </a:ext>
            </a:extLst>
          </p:cNvPr>
          <p:cNvSpPr txBox="1"/>
          <p:nvPr/>
        </p:nvSpPr>
        <p:spPr>
          <a:xfrm>
            <a:off x="448766" y="630324"/>
            <a:ext cx="2790825" cy="530915"/>
          </a:xfrm>
          <a:prstGeom prst="rect">
            <a:avLst/>
          </a:prstGeom>
          <a:noFill/>
        </p:spPr>
        <p:txBody>
          <a:bodyPr wrap="square" lIns="68580" tIns="34290" rIns="68580" bIns="34290" anchor="t">
            <a:spAutoFit/>
          </a:bodyPr>
          <a:lstStyle/>
          <a:p>
            <a:pPr algn="ctr"/>
            <a:r>
              <a:rPr lang="en-US" sz="1500" b="1">
                <a:solidFill>
                  <a:srgbClr val="000000"/>
                </a:solidFill>
                <a:ea typeface="Calibri"/>
                <a:cs typeface="Calibri"/>
              </a:rPr>
              <a:t>Subscribe to the</a:t>
            </a:r>
          </a:p>
          <a:p>
            <a:pPr algn="ctr"/>
            <a:r>
              <a:rPr lang="en-US" sz="1500" b="1">
                <a:solidFill>
                  <a:srgbClr val="000000"/>
                </a:solidFill>
                <a:ea typeface="Calibri"/>
                <a:cs typeface="Calibri"/>
              </a:rPr>
              <a:t>WHO GDC newsletter</a:t>
            </a:r>
          </a:p>
        </p:txBody>
      </p:sp>
      <p:sp>
        <p:nvSpPr>
          <p:cNvPr id="9" name="TextBox 8">
            <a:extLst>
              <a:ext uri="{FF2B5EF4-FFF2-40B4-BE49-F238E27FC236}">
                <a16:creationId xmlns:a16="http://schemas.microsoft.com/office/drawing/2014/main" id="{7420520A-25B9-471A-8BD9-C3950D81672D}"/>
              </a:ext>
            </a:extLst>
          </p:cNvPr>
          <p:cNvSpPr txBox="1"/>
          <p:nvPr/>
        </p:nvSpPr>
        <p:spPr>
          <a:xfrm>
            <a:off x="3171154" y="630324"/>
            <a:ext cx="2790825" cy="530915"/>
          </a:xfrm>
          <a:prstGeom prst="rect">
            <a:avLst/>
          </a:prstGeom>
          <a:noFill/>
        </p:spPr>
        <p:txBody>
          <a:bodyPr wrap="square" lIns="68580" tIns="34290" rIns="68580" bIns="34290" anchor="t">
            <a:spAutoFit/>
          </a:bodyPr>
          <a:lstStyle/>
          <a:p>
            <a:pPr algn="ctr"/>
            <a:r>
              <a:rPr lang="en-US" sz="1500" b="1">
                <a:solidFill>
                  <a:srgbClr val="000000"/>
                </a:solidFill>
                <a:ea typeface="Calibri"/>
                <a:cs typeface="Calibri"/>
              </a:rPr>
              <a:t>Apply to join the</a:t>
            </a:r>
          </a:p>
          <a:p>
            <a:pPr algn="ctr"/>
            <a:r>
              <a:rPr lang="en-US" sz="1500" b="1">
                <a:solidFill>
                  <a:srgbClr val="000000"/>
                </a:solidFill>
                <a:ea typeface="Calibri"/>
                <a:cs typeface="Calibri"/>
              </a:rPr>
              <a:t>WHO GDC forum</a:t>
            </a:r>
          </a:p>
        </p:txBody>
      </p:sp>
      <p:sp>
        <p:nvSpPr>
          <p:cNvPr id="11" name="TextBox 10">
            <a:extLst>
              <a:ext uri="{FF2B5EF4-FFF2-40B4-BE49-F238E27FC236}">
                <a16:creationId xmlns:a16="http://schemas.microsoft.com/office/drawing/2014/main" id="{63696708-62E7-9936-8175-052D0AB59C98}"/>
              </a:ext>
            </a:extLst>
          </p:cNvPr>
          <p:cNvSpPr txBox="1"/>
          <p:nvPr/>
        </p:nvSpPr>
        <p:spPr>
          <a:xfrm>
            <a:off x="5893541" y="630324"/>
            <a:ext cx="2790825" cy="530915"/>
          </a:xfrm>
          <a:prstGeom prst="rect">
            <a:avLst/>
          </a:prstGeom>
          <a:noFill/>
        </p:spPr>
        <p:txBody>
          <a:bodyPr wrap="square" lIns="68580" tIns="34290" rIns="68580" bIns="34290" anchor="t">
            <a:spAutoFit/>
          </a:bodyPr>
          <a:lstStyle/>
          <a:p>
            <a:pPr algn="ctr"/>
            <a:r>
              <a:rPr lang="en-US" sz="1500" b="1">
                <a:solidFill>
                  <a:srgbClr val="000000"/>
                </a:solidFill>
                <a:ea typeface="Calibri"/>
                <a:cs typeface="Calibri"/>
              </a:rPr>
              <a:t>Visit the</a:t>
            </a:r>
          </a:p>
          <a:p>
            <a:pPr algn="ctr"/>
            <a:r>
              <a:rPr lang="en-US" sz="1500" b="1">
                <a:solidFill>
                  <a:srgbClr val="000000"/>
                </a:solidFill>
                <a:ea typeface="Calibri"/>
                <a:cs typeface="Calibri"/>
              </a:rPr>
              <a:t>WHO GDC webpage</a:t>
            </a:r>
          </a:p>
        </p:txBody>
      </p:sp>
      <p:sp>
        <p:nvSpPr>
          <p:cNvPr id="12" name="Rectangle 11">
            <a:extLst>
              <a:ext uri="{FF2B5EF4-FFF2-40B4-BE49-F238E27FC236}">
                <a16:creationId xmlns:a16="http://schemas.microsoft.com/office/drawing/2014/main" id="{10114511-93D1-BBCA-8AE0-B23F5E32AD69}"/>
              </a:ext>
            </a:extLst>
          </p:cNvPr>
          <p:cNvSpPr/>
          <p:nvPr/>
        </p:nvSpPr>
        <p:spPr>
          <a:xfrm>
            <a:off x="742128" y="1161239"/>
            <a:ext cx="2187757" cy="2127953"/>
          </a:xfrm>
          <a:prstGeom prst="rect">
            <a:avLst/>
          </a:prstGeom>
          <a:solidFill>
            <a:srgbClr val="0070C0"/>
          </a:solidFill>
          <a:ln>
            <a:solidFill>
              <a:srgbClr val="009A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13"/>
          </a:p>
        </p:txBody>
      </p:sp>
      <p:pic>
        <p:nvPicPr>
          <p:cNvPr id="18" name="Picture 17" descr="A qr code on a white background&#10;&#10;AI-generated content may be incorrect.">
            <a:extLst>
              <a:ext uri="{FF2B5EF4-FFF2-40B4-BE49-F238E27FC236}">
                <a16:creationId xmlns:a16="http://schemas.microsoft.com/office/drawing/2014/main" id="{9464336B-2F55-06F4-F647-961D6F791B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592" y="1308197"/>
            <a:ext cx="1844826" cy="1844826"/>
          </a:xfrm>
          <a:prstGeom prst="rect">
            <a:avLst/>
          </a:prstGeom>
        </p:spPr>
      </p:pic>
      <p:pic>
        <p:nvPicPr>
          <p:cNvPr id="22" name="Picture 21" descr="A qr code with black squares&#10;&#10;AI-generated content may be incorrect.">
            <a:extLst>
              <a:ext uri="{FF2B5EF4-FFF2-40B4-BE49-F238E27FC236}">
                <a16:creationId xmlns:a16="http://schemas.microsoft.com/office/drawing/2014/main" id="{C772AB5A-834F-E2E0-86F2-538FED463B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5980" y="1308197"/>
            <a:ext cx="1844826" cy="1844826"/>
          </a:xfrm>
          <a:prstGeom prst="rect">
            <a:avLst/>
          </a:prstGeom>
        </p:spPr>
      </p:pic>
      <p:pic>
        <p:nvPicPr>
          <p:cNvPr id="24" name="Picture 23" descr="A qr code on a white background&#10;&#10;AI-generated content may be incorrect.">
            <a:extLst>
              <a:ext uri="{FF2B5EF4-FFF2-40B4-BE49-F238E27FC236}">
                <a16:creationId xmlns:a16="http://schemas.microsoft.com/office/drawing/2014/main" id="{E850E9EE-88CB-38C2-B674-8832DCE52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8372" y="1302992"/>
            <a:ext cx="1844826" cy="1844826"/>
          </a:xfrm>
          <a:prstGeom prst="rect">
            <a:avLst/>
          </a:prstGeom>
        </p:spPr>
      </p:pic>
    </p:spTree>
    <p:extLst>
      <p:ext uri="{BB962C8B-B14F-4D97-AF65-F5344CB8AC3E}">
        <p14:creationId xmlns:p14="http://schemas.microsoft.com/office/powerpoint/2010/main" val="130132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C4EE8-AFD9-4C00-312B-63938F8BBFD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122CBEE-B529-82BD-C516-09AD7DADC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560" y="105859"/>
            <a:ext cx="5388678" cy="3722148"/>
          </a:xfrm>
          <a:prstGeom prst="rect">
            <a:avLst/>
          </a:prstGeom>
        </p:spPr>
      </p:pic>
      <p:sp>
        <p:nvSpPr>
          <p:cNvPr id="5" name="TextBox 4">
            <a:extLst>
              <a:ext uri="{FF2B5EF4-FFF2-40B4-BE49-F238E27FC236}">
                <a16:creationId xmlns:a16="http://schemas.microsoft.com/office/drawing/2014/main" id="{4BAF0E64-4C89-0C0B-B6E1-DF55DFA9E350}"/>
              </a:ext>
            </a:extLst>
          </p:cNvPr>
          <p:cNvSpPr txBox="1"/>
          <p:nvPr/>
        </p:nvSpPr>
        <p:spPr>
          <a:xfrm>
            <a:off x="6247238" y="656134"/>
            <a:ext cx="2268550" cy="1569660"/>
          </a:xfrm>
          <a:prstGeom prst="rect">
            <a:avLst/>
          </a:prstGeom>
          <a:noFill/>
        </p:spPr>
        <p:txBody>
          <a:bodyPr wrap="square" rtlCol="0">
            <a:spAutoFit/>
          </a:bodyPr>
          <a:lstStyle/>
          <a:p>
            <a:r>
              <a:rPr lang="en-MT" sz="3200" dirty="0">
                <a:latin typeface="Calibri" panose="020F0502020204030204" pitchFamily="34" charset="0"/>
                <a:cs typeface="Calibri" panose="020F0502020204030204" pitchFamily="34" charset="0"/>
              </a:rPr>
              <a:t>Diabetes across </a:t>
            </a:r>
            <a:r>
              <a:rPr lang="en-MT" sz="3200" b="1" dirty="0">
                <a:latin typeface="Calibri" panose="020F0502020204030204" pitchFamily="34" charset="0"/>
                <a:cs typeface="Calibri" panose="020F0502020204030204" pitchFamily="34" charset="0"/>
              </a:rPr>
              <a:t>Life Stages</a:t>
            </a:r>
          </a:p>
        </p:txBody>
      </p:sp>
      <p:pic>
        <p:nvPicPr>
          <p:cNvPr id="1026" name="Picture 2" descr="A QR Code">
            <a:extLst>
              <a:ext uri="{FF2B5EF4-FFF2-40B4-BE49-F238E27FC236}">
                <a16:creationId xmlns:a16="http://schemas.microsoft.com/office/drawing/2014/main" id="{166CE0C5-6D38-1095-97A8-9FE64AF160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238" y="2225794"/>
            <a:ext cx="1277367" cy="127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AE501-9C63-931E-2510-1E0E82ED150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BDEBF08A-F8ED-A09C-F1C9-7C64C7AF40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98878">
            <a:off x="7447366" y="-872704"/>
            <a:ext cx="728126" cy="502942"/>
          </a:xfrm>
          <a:prstGeom prst="rect">
            <a:avLst/>
          </a:prstGeom>
        </p:spPr>
      </p:pic>
      <p:sp>
        <p:nvSpPr>
          <p:cNvPr id="5" name="TextBox 4">
            <a:extLst>
              <a:ext uri="{FF2B5EF4-FFF2-40B4-BE49-F238E27FC236}">
                <a16:creationId xmlns:a16="http://schemas.microsoft.com/office/drawing/2014/main" id="{3599012C-8C3C-D480-E784-8BC187763046}"/>
              </a:ext>
            </a:extLst>
          </p:cNvPr>
          <p:cNvSpPr txBox="1"/>
          <p:nvPr/>
        </p:nvSpPr>
        <p:spPr>
          <a:xfrm>
            <a:off x="6247238" y="656134"/>
            <a:ext cx="2268550" cy="1569660"/>
          </a:xfrm>
          <a:prstGeom prst="rect">
            <a:avLst/>
          </a:prstGeom>
          <a:noFill/>
        </p:spPr>
        <p:txBody>
          <a:bodyPr wrap="square" rtlCol="0">
            <a:spAutoFit/>
          </a:bodyPr>
          <a:lstStyle/>
          <a:p>
            <a:r>
              <a:rPr lang="en-MT" sz="3200" dirty="0">
                <a:latin typeface="Calibri" panose="020F0502020204030204" pitchFamily="34" charset="0"/>
                <a:cs typeface="Calibri" panose="020F0502020204030204" pitchFamily="34" charset="0"/>
              </a:rPr>
              <a:t>Diabetes across </a:t>
            </a:r>
            <a:r>
              <a:rPr lang="en-MT" sz="3200" b="1" dirty="0">
                <a:latin typeface="Calibri" panose="020F0502020204030204" pitchFamily="34" charset="0"/>
                <a:cs typeface="Calibri" panose="020F0502020204030204" pitchFamily="34" charset="0"/>
              </a:rPr>
              <a:t>Life Stages</a:t>
            </a:r>
          </a:p>
        </p:txBody>
      </p:sp>
      <p:pic>
        <p:nvPicPr>
          <p:cNvPr id="1026" name="Picture 2" descr="A QR Code">
            <a:extLst>
              <a:ext uri="{FF2B5EF4-FFF2-40B4-BE49-F238E27FC236}">
                <a16:creationId xmlns:a16="http://schemas.microsoft.com/office/drawing/2014/main" id="{AD53455A-0486-9B78-98BE-788056B3D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238" y="2225794"/>
            <a:ext cx="1277367" cy="1277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1AE510-C0BD-F732-30D9-B0AD00A926A7}"/>
              </a:ext>
            </a:extLst>
          </p:cNvPr>
          <p:cNvSpPr txBox="1"/>
          <p:nvPr/>
        </p:nvSpPr>
        <p:spPr>
          <a:xfrm>
            <a:off x="904797" y="806038"/>
            <a:ext cx="5106002" cy="2554545"/>
          </a:xfrm>
          <a:prstGeom prst="rect">
            <a:avLst/>
          </a:prstGeom>
          <a:noFill/>
        </p:spPr>
        <p:txBody>
          <a:bodyPr wrap="square">
            <a:spAutoFit/>
          </a:bodyPr>
          <a:lstStyle/>
          <a:p>
            <a:pPr marL="214313" indent="-214313">
              <a:buFont typeface="Arial" panose="020B0604020202020204" pitchFamily="34" charset="0"/>
              <a:buChar char="•"/>
            </a:pPr>
            <a:r>
              <a:rPr lang="en-GB" sz="2000" dirty="0">
                <a:solidFill>
                  <a:srgbClr val="00205C"/>
                </a:solidFill>
                <a:latin typeface="Calibri" panose="020F0502020204030204" pitchFamily="34" charset="0"/>
                <a:cs typeface="Calibri" panose="020F0502020204030204" pitchFamily="34" charset="0"/>
              </a:rPr>
              <a:t>Diabetes </a:t>
            </a:r>
            <a:r>
              <a:rPr lang="en-GB" sz="2000" b="1" dirty="0">
                <a:solidFill>
                  <a:srgbClr val="00205C"/>
                </a:solidFill>
                <a:latin typeface="Calibri" panose="020F0502020204030204" pitchFamily="34" charset="0"/>
                <a:cs typeface="Calibri" panose="020F0502020204030204" pitchFamily="34" charset="0"/>
              </a:rPr>
              <a:t>can affect people at every stage of life</a:t>
            </a:r>
            <a:r>
              <a:rPr lang="en-GB" sz="2000" dirty="0">
                <a:solidFill>
                  <a:srgbClr val="00205C"/>
                </a:solidFill>
                <a:latin typeface="Calibri" panose="020F0502020204030204" pitchFamily="34" charset="0"/>
                <a:cs typeface="Calibri" panose="020F0502020204030204" pitchFamily="34" charset="0"/>
              </a:rPr>
              <a:t>;</a:t>
            </a:r>
          </a:p>
          <a:p>
            <a:pPr marL="214313" indent="-214313">
              <a:buFont typeface="Arial" panose="020B0604020202020204" pitchFamily="34" charset="0"/>
              <a:buChar char="•"/>
            </a:pPr>
            <a:r>
              <a:rPr lang="en-GB" sz="2000" dirty="0">
                <a:solidFill>
                  <a:srgbClr val="00205C"/>
                </a:solidFill>
                <a:latin typeface="Calibri" panose="020F0502020204030204" pitchFamily="34" charset="0"/>
                <a:cs typeface="Calibri" panose="020F0502020204030204" pitchFamily="34" charset="0"/>
              </a:rPr>
              <a:t>From childhood to older age, diabetes prevention and care efforts must be </a:t>
            </a:r>
            <a:r>
              <a:rPr lang="en-GB" sz="2000" b="1" dirty="0">
                <a:solidFill>
                  <a:srgbClr val="00205C"/>
                </a:solidFill>
                <a:latin typeface="Calibri" panose="020F0502020204030204" pitchFamily="34" charset="0"/>
                <a:cs typeface="Calibri" panose="020F0502020204030204" pitchFamily="34" charset="0"/>
              </a:rPr>
              <a:t>integrated across life stages</a:t>
            </a:r>
            <a:r>
              <a:rPr lang="en-GB" sz="2000" dirty="0">
                <a:solidFill>
                  <a:srgbClr val="00205C"/>
                </a:solidFill>
                <a:latin typeface="Calibri" panose="020F0502020204030204" pitchFamily="34" charset="0"/>
                <a:cs typeface="Calibri" panose="020F0502020204030204" pitchFamily="34" charset="0"/>
              </a:rPr>
              <a:t>; and</a:t>
            </a:r>
          </a:p>
          <a:p>
            <a:pPr marL="214313" indent="-214313">
              <a:buFont typeface="Arial" panose="020B0604020202020204" pitchFamily="34" charset="0"/>
              <a:buChar char="•"/>
            </a:pPr>
            <a:r>
              <a:rPr lang="en-GB" sz="2000" dirty="0">
                <a:solidFill>
                  <a:srgbClr val="00205C"/>
                </a:solidFill>
                <a:latin typeface="Calibri" panose="020F0502020204030204" pitchFamily="34" charset="0"/>
                <a:cs typeface="Calibri" panose="020F0502020204030204" pitchFamily="34" charset="0"/>
              </a:rPr>
              <a:t>Supporting well-being and self-care </a:t>
            </a:r>
            <a:r>
              <a:rPr lang="en-GB" sz="2000" b="1" dirty="0">
                <a:solidFill>
                  <a:srgbClr val="00205C"/>
                </a:solidFill>
                <a:latin typeface="Calibri" panose="020F0502020204030204" pitchFamily="34" charset="0"/>
                <a:cs typeface="Calibri" panose="020F0502020204030204" pitchFamily="34" charset="0"/>
              </a:rPr>
              <a:t>empowers people with diabetes at every age</a:t>
            </a:r>
            <a:r>
              <a:rPr lang="en-GB" sz="2000" dirty="0">
                <a:solidFill>
                  <a:srgbClr val="00205C"/>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72977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3AB42-4BC1-8B27-0A1A-69D47CA2A3D1}"/>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F87DDB6B-EA7C-AC0C-E599-8C3016B9631C}"/>
              </a:ext>
            </a:extLst>
          </p:cNvPr>
          <p:cNvSpPr txBox="1"/>
          <p:nvPr/>
        </p:nvSpPr>
        <p:spPr>
          <a:xfrm>
            <a:off x="369857" y="55183"/>
            <a:ext cx="6603316" cy="461665"/>
          </a:xfrm>
          <a:prstGeom prst="rect">
            <a:avLst/>
          </a:prstGeom>
          <a:noFill/>
        </p:spPr>
        <p:txBody>
          <a:bodyPr wrap="square" rtlCol="0">
            <a:spAutoFit/>
          </a:bodyPr>
          <a:lstStyle/>
          <a:p>
            <a:r>
              <a:rPr lang="en-CA" sz="2400" b="1" dirty="0">
                <a:solidFill>
                  <a:schemeClr val="bg1"/>
                </a:solidFill>
                <a:latin typeface="Calibri" panose="020F0502020204030204" pitchFamily="34" charset="0"/>
                <a:cs typeface="Calibri" panose="020F0502020204030204" pitchFamily="34" charset="0"/>
              </a:rPr>
              <a:t>Rising global diabetes burden</a:t>
            </a:r>
          </a:p>
        </p:txBody>
      </p:sp>
      <p:pic>
        <p:nvPicPr>
          <p:cNvPr id="11" name="Picture 10" descr="A blue rectangle with grey rectangles&#10;&#10;AI-generated content may be incorrect.">
            <a:extLst>
              <a:ext uri="{FF2B5EF4-FFF2-40B4-BE49-F238E27FC236}">
                <a16:creationId xmlns:a16="http://schemas.microsoft.com/office/drawing/2014/main" id="{96E889E4-EDE2-1C8D-A6C4-306E0F0A71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350" y="803379"/>
            <a:ext cx="2900633" cy="2825151"/>
          </a:xfrm>
          <a:prstGeom prst="rect">
            <a:avLst/>
          </a:prstGeom>
        </p:spPr>
      </p:pic>
      <p:sp>
        <p:nvSpPr>
          <p:cNvPr id="20" name="TextBox 19">
            <a:extLst>
              <a:ext uri="{FF2B5EF4-FFF2-40B4-BE49-F238E27FC236}">
                <a16:creationId xmlns:a16="http://schemas.microsoft.com/office/drawing/2014/main" id="{C9C99769-47C5-A4EF-E132-98869617F3DD}"/>
              </a:ext>
            </a:extLst>
          </p:cNvPr>
          <p:cNvSpPr txBox="1"/>
          <p:nvPr/>
        </p:nvSpPr>
        <p:spPr>
          <a:xfrm rot="16200000">
            <a:off x="176598" y="1305315"/>
            <a:ext cx="1251984" cy="230832"/>
          </a:xfrm>
          <a:prstGeom prst="rect">
            <a:avLst/>
          </a:prstGeom>
          <a:noFill/>
        </p:spPr>
        <p:txBody>
          <a:bodyPr wrap="square" lIns="68580" tIns="34290" rIns="68580" bIns="34290" rtlCol="0" anchor="t">
            <a:spAutoFit/>
          </a:bodyPr>
          <a:lstStyle/>
          <a:p>
            <a:r>
              <a:rPr lang="en-CA" sz="1050"/>
              <a:t>million</a:t>
            </a:r>
          </a:p>
        </p:txBody>
      </p:sp>
      <p:pic>
        <p:nvPicPr>
          <p:cNvPr id="14" name="Picture 13" descr="A group of blue people with one grey one&#10;&#10;AI-generated content may be incorrect.">
            <a:extLst>
              <a:ext uri="{FF2B5EF4-FFF2-40B4-BE49-F238E27FC236}">
                <a16:creationId xmlns:a16="http://schemas.microsoft.com/office/drawing/2014/main" id="{52D6368C-0F79-C340-5C6C-0567EC5522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0468" y="700939"/>
            <a:ext cx="2986897" cy="2932982"/>
          </a:xfrm>
          <a:prstGeom prst="rect">
            <a:avLst/>
          </a:prstGeom>
        </p:spPr>
      </p:pic>
      <p:sp>
        <p:nvSpPr>
          <p:cNvPr id="22" name="TextBox 21">
            <a:extLst>
              <a:ext uri="{FF2B5EF4-FFF2-40B4-BE49-F238E27FC236}">
                <a16:creationId xmlns:a16="http://schemas.microsoft.com/office/drawing/2014/main" id="{13925CEB-4AFD-E37B-E374-D1C1569F44E2}"/>
              </a:ext>
            </a:extLst>
          </p:cNvPr>
          <p:cNvSpPr txBox="1"/>
          <p:nvPr/>
        </p:nvSpPr>
        <p:spPr>
          <a:xfrm>
            <a:off x="1858459" y="1003602"/>
            <a:ext cx="1300413" cy="346249"/>
          </a:xfrm>
          <a:prstGeom prst="rect">
            <a:avLst/>
          </a:prstGeom>
          <a:noFill/>
        </p:spPr>
        <p:txBody>
          <a:bodyPr wrap="square" lIns="68580" tIns="34290" rIns="68580" bIns="34290" anchor="t">
            <a:spAutoFit/>
          </a:bodyPr>
          <a:lstStyle/>
          <a:p>
            <a:pPr algn="ctr"/>
            <a:r>
              <a:rPr lang="en-CA" sz="1800" b="1" dirty="0">
                <a:solidFill>
                  <a:srgbClr val="2E2E2E"/>
                </a:solidFill>
                <a:latin typeface="Calibri" panose="020F0502020204030204" pitchFamily="34" charset="0"/>
                <a:ea typeface="Source Sans Pro"/>
                <a:cs typeface="Calibri" panose="020F0502020204030204" pitchFamily="34" charset="0"/>
              </a:rPr>
              <a:t>828 million</a:t>
            </a:r>
            <a:endParaRPr lang="en-CA" sz="1800" b="1" dirty="0">
              <a:latin typeface="Calibri" panose="020F0502020204030204" pitchFamily="34" charset="0"/>
              <a:ea typeface="Source Sans Pro"/>
              <a:cs typeface="Calibri" panose="020F0502020204030204" pitchFamily="34" charset="0"/>
            </a:endParaRPr>
          </a:p>
        </p:txBody>
      </p:sp>
      <p:sp>
        <p:nvSpPr>
          <p:cNvPr id="10" name="TextBox 9">
            <a:extLst>
              <a:ext uri="{FF2B5EF4-FFF2-40B4-BE49-F238E27FC236}">
                <a16:creationId xmlns:a16="http://schemas.microsoft.com/office/drawing/2014/main" id="{5A3E373D-1A41-60C8-616B-6AAC28C68EE9}"/>
              </a:ext>
            </a:extLst>
          </p:cNvPr>
          <p:cNvSpPr txBox="1"/>
          <p:nvPr/>
        </p:nvSpPr>
        <p:spPr>
          <a:xfrm>
            <a:off x="6836619" y="1000264"/>
            <a:ext cx="1109913" cy="415498"/>
          </a:xfrm>
          <a:prstGeom prst="rect">
            <a:avLst/>
          </a:prstGeom>
          <a:noFill/>
        </p:spPr>
        <p:txBody>
          <a:bodyPr wrap="square" lIns="68580" tIns="34290" rIns="68580" bIns="34290" anchor="t">
            <a:spAutoFit/>
          </a:bodyPr>
          <a:lstStyle/>
          <a:p>
            <a:pPr algn="ctr"/>
            <a:r>
              <a:rPr lang="en-CA" sz="2250" b="1" dirty="0">
                <a:solidFill>
                  <a:srgbClr val="2E2E2E"/>
                </a:solidFill>
                <a:latin typeface="Calibri" panose="020F0502020204030204" pitchFamily="34" charset="0"/>
                <a:ea typeface="Source Sans Pro"/>
                <a:cs typeface="Calibri" panose="020F0502020204030204" pitchFamily="34" charset="0"/>
              </a:rPr>
              <a:t>90%</a:t>
            </a:r>
            <a:endParaRPr lang="en-US" sz="2250" b="1" dirty="0">
              <a:latin typeface="Calibri" panose="020F0502020204030204" pitchFamily="34" charset="0"/>
              <a:cs typeface="Calibri" panose="020F0502020204030204" pitchFamily="34" charset="0"/>
            </a:endParaRPr>
          </a:p>
        </p:txBody>
      </p:sp>
      <p:pic>
        <p:nvPicPr>
          <p:cNvPr id="13" name="Picture 12" descr="A blue and grey curved object&#10;&#10;AI-generated content may be incorrect.">
            <a:extLst>
              <a:ext uri="{FF2B5EF4-FFF2-40B4-BE49-F238E27FC236}">
                <a16:creationId xmlns:a16="http://schemas.microsoft.com/office/drawing/2014/main" id="{62F54251-0CB8-6EE4-3626-E64854900E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4366" y="687461"/>
            <a:ext cx="2900633" cy="2943764"/>
          </a:xfrm>
          <a:prstGeom prst="rect">
            <a:avLst/>
          </a:prstGeom>
        </p:spPr>
      </p:pic>
    </p:spTree>
    <p:extLst>
      <p:ext uri="{BB962C8B-B14F-4D97-AF65-F5344CB8AC3E}">
        <p14:creationId xmlns:p14="http://schemas.microsoft.com/office/powerpoint/2010/main" val="21520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00401-514E-6437-2B0D-D40937E469E7}"/>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474BD02B-32B1-E541-95AD-45384C6F4AC5}"/>
              </a:ext>
            </a:extLst>
          </p:cNvPr>
          <p:cNvSpPr>
            <a:spLocks noChangeArrowheads="1"/>
          </p:cNvSpPr>
          <p:nvPr/>
        </p:nvSpPr>
        <p:spPr bwMode="auto">
          <a:xfrm>
            <a:off x="355893" y="1291305"/>
            <a:ext cx="831273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Times New Roman" panose="02020603050405020304" pitchFamily="18" charset="0"/>
                <a:cs typeface="Times New Roman" panose="02020603050405020304" pitchFamily="18" charset="0"/>
              </a:rPr>
              <a:t> </a:t>
            </a:r>
            <a:endParaRPr lang="en-US" altLang="en-US"/>
          </a:p>
          <a:p>
            <a:endParaRPr lang="en-US" altLang="en-US"/>
          </a:p>
        </p:txBody>
      </p:sp>
      <p:graphicFrame>
        <p:nvGraphicFramePr>
          <p:cNvPr id="7" name="Table 6">
            <a:extLst>
              <a:ext uri="{FF2B5EF4-FFF2-40B4-BE49-F238E27FC236}">
                <a16:creationId xmlns:a16="http://schemas.microsoft.com/office/drawing/2014/main" id="{AED4C3B5-D031-FC20-5DB1-64BA6811C6F6}"/>
              </a:ext>
            </a:extLst>
          </p:cNvPr>
          <p:cNvGraphicFramePr>
            <a:graphicFrameLocks noGrp="1"/>
          </p:cNvGraphicFramePr>
          <p:nvPr>
            <p:extLst>
              <p:ext uri="{D42A27DB-BD31-4B8C-83A1-F6EECF244321}">
                <p14:modId xmlns:p14="http://schemas.microsoft.com/office/powerpoint/2010/main" val="1485392203"/>
              </p:ext>
            </p:extLst>
          </p:nvPr>
        </p:nvGraphicFramePr>
        <p:xfrm>
          <a:off x="470193" y="819481"/>
          <a:ext cx="8198437" cy="2537460"/>
        </p:xfrm>
        <a:graphic>
          <a:graphicData uri="http://schemas.openxmlformats.org/drawingml/2006/table">
            <a:tbl>
              <a:tblPr firstRow="1" bandRow="1">
                <a:tableStyleId>{5940675A-B579-460E-94D1-54222C63F5DA}</a:tableStyleId>
              </a:tblPr>
              <a:tblGrid>
                <a:gridCol w="353380">
                  <a:extLst>
                    <a:ext uri="{9D8B030D-6E8A-4147-A177-3AD203B41FA5}">
                      <a16:colId xmlns:a16="http://schemas.microsoft.com/office/drawing/2014/main" val="2089796106"/>
                    </a:ext>
                  </a:extLst>
                </a:gridCol>
                <a:gridCol w="7845057">
                  <a:extLst>
                    <a:ext uri="{9D8B030D-6E8A-4147-A177-3AD203B41FA5}">
                      <a16:colId xmlns:a16="http://schemas.microsoft.com/office/drawing/2014/main" val="3444469620"/>
                    </a:ext>
                  </a:extLst>
                </a:gridCol>
              </a:tblGrid>
              <a:tr h="145715">
                <a:tc gridSpan="2">
                  <a:txBody>
                    <a:bodyPr/>
                    <a:lstStyle/>
                    <a:p>
                      <a:r>
                        <a:rPr lang="en-GB" sz="1400" b="0" i="0" u="none" strike="noStrike" kern="1200" dirty="0">
                          <a:solidFill>
                            <a:schemeClr val="lt1"/>
                          </a:solidFill>
                          <a:effectLst/>
                          <a:latin typeface="Calibri" panose="020F0502020204030204" pitchFamily="34" charset="0"/>
                          <a:cs typeface="Calibri" panose="020F0502020204030204" pitchFamily="34" charset="0"/>
                        </a:rPr>
                        <a:t>Member States requested the Director-General to</a:t>
                      </a:r>
                      <a:endParaRPr lang="en-CA" sz="1000" b="0" i="0" dirty="0">
                        <a:latin typeface="Calibri" panose="020F0502020204030204" pitchFamily="34" charset="0"/>
                        <a:cs typeface="Calibri" panose="020F0502020204030204" pitchFamily="34" charset="0"/>
                      </a:endParaRPr>
                    </a:p>
                  </a:txBody>
                  <a:tcPr marL="68580" marR="68580" marT="34290" marB="34290">
                    <a:solidFill>
                      <a:srgbClr val="00205C"/>
                    </a:solidFill>
                  </a:tcPr>
                </a:tc>
                <a:tc hMerge="1">
                  <a:txBody>
                    <a:bodyPr/>
                    <a:lstStyle/>
                    <a:p>
                      <a:endParaRPr lang="en-CA"/>
                    </a:p>
                  </a:txBody>
                  <a:tcPr/>
                </a:tc>
                <a:extLst>
                  <a:ext uri="{0D108BD9-81ED-4DB2-BD59-A6C34878D82A}">
                    <a16:rowId xmlns:a16="http://schemas.microsoft.com/office/drawing/2014/main" val="563296820"/>
                  </a:ext>
                </a:extLst>
              </a:tr>
              <a:tr h="189036">
                <a:tc>
                  <a:txBody>
                    <a:bodyPr/>
                    <a:lstStyle/>
                    <a:p>
                      <a:pPr algn="ctr"/>
                      <a:r>
                        <a:rPr lang="en-CA" sz="1400" b="0" i="0" dirty="0">
                          <a:solidFill>
                            <a:srgbClr val="0190D1"/>
                          </a:solidFill>
                          <a:latin typeface="Calibri" panose="020F0502020204030204" pitchFamily="34" charset="0"/>
                          <a:cs typeface="Calibri" panose="020F0502020204030204" pitchFamily="34" charset="0"/>
                        </a:rPr>
                        <a:t>1</a:t>
                      </a:r>
                    </a:p>
                  </a:txBody>
                  <a:tcPr marL="68580" marR="68580" marT="34290" marB="34290"/>
                </a:tc>
                <a:tc>
                  <a:txBody>
                    <a:bodyPr/>
                    <a:lstStyle/>
                    <a:p>
                      <a:r>
                        <a:rPr lang="en-US" sz="1400" b="1" i="0" u="none" strike="noStrike" kern="1200" dirty="0">
                          <a:solidFill>
                            <a:schemeClr val="dk1"/>
                          </a:solidFill>
                          <a:effectLst/>
                          <a:latin typeface="Calibri" panose="020F0502020204030204" pitchFamily="34" charset="0"/>
                          <a:cs typeface="Calibri" panose="020F0502020204030204" pitchFamily="34" charset="0"/>
                        </a:rPr>
                        <a:t>Strengthen and monitor </a:t>
                      </a:r>
                      <a:r>
                        <a:rPr lang="en-US" sz="1400" b="0" i="0" u="none" strike="noStrike" kern="1200" dirty="0">
                          <a:solidFill>
                            <a:schemeClr val="dk1"/>
                          </a:solidFill>
                          <a:effectLst/>
                          <a:latin typeface="Calibri" panose="020F0502020204030204" pitchFamily="34" charset="0"/>
                          <a:cs typeface="Calibri" panose="020F0502020204030204" pitchFamily="34" charset="0"/>
                        </a:rPr>
                        <a:t>diabetes responses</a:t>
                      </a:r>
                      <a:endParaRPr lang="en-CA" sz="1400" b="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700234038"/>
                  </a:ext>
                </a:extLst>
              </a:tr>
              <a:tr h="189036">
                <a:tc>
                  <a:txBody>
                    <a:bodyPr/>
                    <a:lstStyle/>
                    <a:p>
                      <a:pPr algn="ctr"/>
                      <a:r>
                        <a:rPr lang="en-CA" sz="1400" b="0" i="0">
                          <a:solidFill>
                            <a:srgbClr val="0190D1"/>
                          </a:solidFill>
                          <a:latin typeface="Calibri" panose="020F0502020204030204" pitchFamily="34" charset="0"/>
                          <a:cs typeface="Calibri" panose="020F0502020204030204" pitchFamily="34" charset="0"/>
                        </a:rPr>
                        <a:t>2</a:t>
                      </a:r>
                    </a:p>
                  </a:txBody>
                  <a:tcPr marL="68580" marR="68580" marT="34290" marB="34290"/>
                </a:tc>
                <a:tc>
                  <a:txBody>
                    <a:bodyPr/>
                    <a:lstStyle/>
                    <a:p>
                      <a:r>
                        <a:rPr lang="en-US" sz="1400" b="0" i="0" u="none" strike="noStrike" kern="1200" dirty="0">
                          <a:solidFill>
                            <a:schemeClr val="dk1"/>
                          </a:solidFill>
                          <a:effectLst/>
                          <a:latin typeface="Calibri" panose="020F0502020204030204" pitchFamily="34" charset="0"/>
                          <a:cs typeface="Calibri" panose="020F0502020204030204" pitchFamily="34" charset="0"/>
                        </a:rPr>
                        <a:t>Develop </a:t>
                      </a:r>
                      <a:r>
                        <a:rPr lang="en-US" sz="1400" b="1" i="0" u="none" strike="noStrike" kern="1200" dirty="0">
                          <a:solidFill>
                            <a:schemeClr val="dk1"/>
                          </a:solidFill>
                          <a:effectLst/>
                          <a:latin typeface="Calibri" panose="020F0502020204030204" pitchFamily="34" charset="0"/>
                          <a:cs typeface="Calibri" panose="020F0502020204030204" pitchFamily="34" charset="0"/>
                        </a:rPr>
                        <a:t>pathways</a:t>
                      </a:r>
                      <a:r>
                        <a:rPr lang="en-US" sz="1400" b="0" i="0" u="none" strike="noStrike" kern="1200" dirty="0">
                          <a:solidFill>
                            <a:schemeClr val="dk1"/>
                          </a:solidFill>
                          <a:effectLst/>
                          <a:latin typeface="Calibri" panose="020F0502020204030204" pitchFamily="34" charset="0"/>
                          <a:cs typeface="Calibri" panose="020F0502020204030204" pitchFamily="34" charset="0"/>
                        </a:rPr>
                        <a:t> of how to achieve the targets</a:t>
                      </a:r>
                      <a:endParaRPr lang="en-CA" sz="1400" b="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745133562"/>
                  </a:ext>
                </a:extLst>
              </a:tr>
              <a:tr h="115194">
                <a:tc>
                  <a:txBody>
                    <a:bodyPr/>
                    <a:lstStyle/>
                    <a:p>
                      <a:pPr algn="ctr"/>
                      <a:r>
                        <a:rPr lang="en-CA" sz="1400" b="0" i="0">
                          <a:solidFill>
                            <a:srgbClr val="0190D1"/>
                          </a:solidFill>
                          <a:latin typeface="Calibri" panose="020F0502020204030204" pitchFamily="34" charset="0"/>
                          <a:cs typeface="Calibri" panose="020F0502020204030204" pitchFamily="34" charset="0"/>
                        </a:rPr>
                        <a:t>3</a:t>
                      </a:r>
                    </a:p>
                  </a:txBody>
                  <a:tcPr marL="68580" marR="68580" marT="34290" marB="34290"/>
                </a:tc>
                <a:tc>
                  <a:txBody>
                    <a:bodyPr/>
                    <a:lstStyle/>
                    <a:p>
                      <a:r>
                        <a:rPr lang="en-GB" sz="1400" b="0" i="0" u="none" strike="noStrike" kern="1200" dirty="0">
                          <a:solidFill>
                            <a:schemeClr val="dk1"/>
                          </a:solidFill>
                          <a:effectLst/>
                          <a:latin typeface="Calibri" panose="020F0502020204030204" pitchFamily="34" charset="0"/>
                          <a:cs typeface="Calibri" panose="020F0502020204030204" pitchFamily="34" charset="0"/>
                        </a:rPr>
                        <a:t>Policies for diabetes prevention  and control across </a:t>
                      </a:r>
                      <a:r>
                        <a:rPr lang="en-GB" sz="1400" b="1" i="0" u="none" strike="noStrike" kern="1200" dirty="0">
                          <a:solidFill>
                            <a:schemeClr val="dk1"/>
                          </a:solidFill>
                          <a:effectLst/>
                          <a:latin typeface="Calibri" panose="020F0502020204030204" pitchFamily="34" charset="0"/>
                          <a:cs typeface="Calibri" panose="020F0502020204030204" pitchFamily="34" charset="0"/>
                        </a:rPr>
                        <a:t>all relevant sectors</a:t>
                      </a:r>
                      <a:r>
                        <a:rPr lang="en-GB" sz="1400" b="1" i="0" kern="1200" dirty="0">
                          <a:solidFill>
                            <a:schemeClr val="dk1"/>
                          </a:solidFill>
                          <a:effectLst/>
                          <a:latin typeface="Calibri" panose="020F0502020204030204" pitchFamily="34" charset="0"/>
                          <a:cs typeface="Calibri" panose="020F0502020204030204" pitchFamily="34" charset="0"/>
                        </a:rPr>
                        <a:t>​</a:t>
                      </a:r>
                      <a:endParaRPr lang="en-CA" sz="1400" b="1"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4063806769"/>
                  </a:ext>
                </a:extLst>
              </a:tr>
              <a:tr h="124979">
                <a:tc>
                  <a:txBody>
                    <a:bodyPr/>
                    <a:lstStyle/>
                    <a:p>
                      <a:pPr algn="ctr"/>
                      <a:r>
                        <a:rPr lang="en-CA" sz="1400" b="0" i="0">
                          <a:solidFill>
                            <a:srgbClr val="0190D1"/>
                          </a:solidFill>
                          <a:latin typeface="Calibri" panose="020F0502020204030204" pitchFamily="34" charset="0"/>
                          <a:cs typeface="Calibri" panose="020F0502020204030204" pitchFamily="34" charset="0"/>
                        </a:rPr>
                        <a:t>4</a:t>
                      </a:r>
                    </a:p>
                  </a:txBody>
                  <a:tcPr marL="68580" marR="68580" marT="34290" marB="34290"/>
                </a:tc>
                <a:tc>
                  <a:txBody>
                    <a:bodyPr/>
                    <a:lstStyle/>
                    <a:p>
                      <a:r>
                        <a:rPr lang="en-GB" sz="1400" b="0" i="0" u="none" strike="noStrike" kern="1200" dirty="0">
                          <a:solidFill>
                            <a:schemeClr val="dk1"/>
                          </a:solidFill>
                          <a:effectLst/>
                          <a:latin typeface="Calibri" panose="020F0502020204030204" pitchFamily="34" charset="0"/>
                          <a:cs typeface="Calibri" panose="020F0502020204030204" pitchFamily="34" charset="0"/>
                        </a:rPr>
                        <a:t>Diabetes in </a:t>
                      </a:r>
                      <a:r>
                        <a:rPr lang="en-GB" sz="1400" b="1" i="0" u="none" strike="noStrike" kern="1200" dirty="0">
                          <a:solidFill>
                            <a:schemeClr val="dk1"/>
                          </a:solidFill>
                          <a:effectLst/>
                          <a:latin typeface="Calibri" panose="020F0502020204030204" pitchFamily="34" charset="0"/>
                          <a:cs typeface="Calibri" panose="020F0502020204030204" pitchFamily="34" charset="0"/>
                        </a:rPr>
                        <a:t>humanitarian emergencies</a:t>
                      </a:r>
                      <a:r>
                        <a:rPr lang="en-GB" sz="1400" b="1" i="0" kern="1200" dirty="0">
                          <a:solidFill>
                            <a:schemeClr val="dk1"/>
                          </a:solidFill>
                          <a:effectLst/>
                          <a:latin typeface="Calibri" panose="020F0502020204030204" pitchFamily="34" charset="0"/>
                          <a:cs typeface="Calibri" panose="020F0502020204030204" pitchFamily="34" charset="0"/>
                        </a:rPr>
                        <a:t>​</a:t>
                      </a:r>
                      <a:endParaRPr lang="en-CA" sz="1400" b="1"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366301047"/>
                  </a:ext>
                </a:extLst>
              </a:tr>
              <a:tr h="124979">
                <a:tc>
                  <a:txBody>
                    <a:bodyPr/>
                    <a:lstStyle/>
                    <a:p>
                      <a:pPr algn="ctr"/>
                      <a:r>
                        <a:rPr lang="en-CA" sz="1400" b="0" i="0">
                          <a:solidFill>
                            <a:srgbClr val="0190D1"/>
                          </a:solidFill>
                          <a:latin typeface="Calibri" panose="020F0502020204030204" pitchFamily="34" charset="0"/>
                          <a:cs typeface="Calibri" panose="020F0502020204030204" pitchFamily="34" charset="0"/>
                        </a:rPr>
                        <a:t>5</a:t>
                      </a:r>
                    </a:p>
                  </a:txBody>
                  <a:tcPr marL="68580" marR="68580" marT="34290" marB="34290"/>
                </a:tc>
                <a:tc>
                  <a:txBody>
                    <a:bodyPr/>
                    <a:lstStyle/>
                    <a:p>
                      <a:r>
                        <a:rPr lang="en-GB" sz="1400" b="1" i="0" u="none" strike="noStrike" kern="1200" dirty="0">
                          <a:solidFill>
                            <a:schemeClr val="dk1"/>
                          </a:solidFill>
                          <a:effectLst/>
                          <a:latin typeface="Calibri" panose="020F0502020204030204" pitchFamily="34" charset="0"/>
                          <a:cs typeface="Calibri" panose="020F0502020204030204" pitchFamily="34" charset="0"/>
                        </a:rPr>
                        <a:t>Harmonization of regulatory requirements </a:t>
                      </a:r>
                      <a:r>
                        <a:rPr lang="en-GB" sz="1400" b="0" i="0" u="none" strike="noStrike" kern="1200" dirty="0">
                          <a:solidFill>
                            <a:schemeClr val="dk1"/>
                          </a:solidFill>
                          <a:effectLst/>
                          <a:latin typeface="Calibri" panose="020F0502020204030204" pitchFamily="34" charset="0"/>
                          <a:cs typeface="Calibri" panose="020F0502020204030204" pitchFamily="34" charset="0"/>
                        </a:rPr>
                        <a:t>for diabetes medicines and other related health products</a:t>
                      </a:r>
                      <a:r>
                        <a:rPr lang="en-GB" sz="1400" b="0" i="0" kern="1200" dirty="0">
                          <a:solidFill>
                            <a:schemeClr val="dk1"/>
                          </a:solidFill>
                          <a:effectLst/>
                          <a:latin typeface="Calibri" panose="020F0502020204030204" pitchFamily="34" charset="0"/>
                          <a:cs typeface="Calibri" panose="020F0502020204030204" pitchFamily="34" charset="0"/>
                        </a:rPr>
                        <a:t>​</a:t>
                      </a:r>
                      <a:endParaRPr lang="en-CA" sz="1400" b="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358671159"/>
                  </a:ext>
                </a:extLst>
              </a:tr>
              <a:tr h="189036">
                <a:tc>
                  <a:txBody>
                    <a:bodyPr/>
                    <a:lstStyle/>
                    <a:p>
                      <a:pPr algn="ctr"/>
                      <a:r>
                        <a:rPr lang="en-CA" sz="1400" b="0" i="0">
                          <a:solidFill>
                            <a:srgbClr val="0190D1"/>
                          </a:solidFill>
                          <a:latin typeface="Calibri" panose="020F0502020204030204" pitchFamily="34" charset="0"/>
                          <a:cs typeface="Calibri" panose="020F0502020204030204" pitchFamily="34" charset="0"/>
                        </a:rPr>
                        <a:t>6</a:t>
                      </a:r>
                    </a:p>
                  </a:txBody>
                  <a:tcPr marL="68580" marR="68580" marT="34290" marB="34290"/>
                </a:tc>
                <a:tc>
                  <a:txBody>
                    <a:bodyPr/>
                    <a:lstStyle/>
                    <a:p>
                      <a:r>
                        <a:rPr lang="en-GB" sz="1400" b="0" i="0" u="none" strike="noStrike" kern="1200" dirty="0">
                          <a:solidFill>
                            <a:schemeClr val="dk1"/>
                          </a:solidFill>
                          <a:effectLst/>
                          <a:latin typeface="Calibri" panose="020F0502020204030204" pitchFamily="34" charset="0"/>
                          <a:cs typeface="Calibri" panose="020F0502020204030204" pitchFamily="34" charset="0"/>
                        </a:rPr>
                        <a:t>Share information relevant to the </a:t>
                      </a:r>
                      <a:r>
                        <a:rPr lang="en-GB" sz="1400" b="1" i="0" u="none" strike="noStrike" kern="1200" dirty="0">
                          <a:solidFill>
                            <a:schemeClr val="dk1"/>
                          </a:solidFill>
                          <a:effectLst/>
                          <a:latin typeface="Calibri" panose="020F0502020204030204" pitchFamily="34" charset="0"/>
                          <a:cs typeface="Calibri" panose="020F0502020204030204" pitchFamily="34" charset="0"/>
                        </a:rPr>
                        <a:t>transparency of markets </a:t>
                      </a:r>
                      <a:r>
                        <a:rPr lang="en-GB" sz="1400" b="0" i="0" u="none" strike="noStrike" kern="1200" dirty="0">
                          <a:solidFill>
                            <a:schemeClr val="dk1"/>
                          </a:solidFill>
                          <a:effectLst/>
                          <a:latin typeface="Calibri" panose="020F0502020204030204" pitchFamily="34" charset="0"/>
                          <a:cs typeface="Calibri" panose="020F0502020204030204" pitchFamily="34" charset="0"/>
                        </a:rPr>
                        <a:t>for diabetes medicines and related products</a:t>
                      </a:r>
                      <a:r>
                        <a:rPr lang="en-GB" sz="1400" b="0" i="0" kern="1200" dirty="0">
                          <a:solidFill>
                            <a:schemeClr val="dk1"/>
                          </a:solidFill>
                          <a:effectLst/>
                          <a:latin typeface="Calibri" panose="020F0502020204030204" pitchFamily="34" charset="0"/>
                          <a:cs typeface="Calibri" panose="020F0502020204030204" pitchFamily="34" charset="0"/>
                        </a:rPr>
                        <a:t>​</a:t>
                      </a:r>
                      <a:endParaRPr lang="en-CA" sz="1400" b="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947806175"/>
                  </a:ext>
                </a:extLst>
              </a:tr>
              <a:tr h="189036">
                <a:tc>
                  <a:txBody>
                    <a:bodyPr/>
                    <a:lstStyle/>
                    <a:p>
                      <a:pPr algn="ctr"/>
                      <a:r>
                        <a:rPr lang="en-CA" sz="1400" b="0" i="0">
                          <a:solidFill>
                            <a:srgbClr val="0190D1"/>
                          </a:solidFill>
                          <a:latin typeface="Calibri" panose="020F0502020204030204" pitchFamily="34" charset="0"/>
                          <a:cs typeface="Calibri" panose="020F0502020204030204" pitchFamily="34" charset="0"/>
                        </a:rPr>
                        <a:t>7</a:t>
                      </a:r>
                    </a:p>
                  </a:txBody>
                  <a:tcPr marL="68580" marR="68580" marT="34290" marB="34290"/>
                </a:tc>
                <a:tc>
                  <a:txBody>
                    <a:bodyPr/>
                    <a:lstStyle/>
                    <a:p>
                      <a:r>
                        <a:rPr lang="en-GB" sz="1400" b="0" i="0" u="none" strike="noStrike" kern="1200" dirty="0">
                          <a:solidFill>
                            <a:schemeClr val="dk1"/>
                          </a:solidFill>
                          <a:effectLst/>
                          <a:latin typeface="Calibri" panose="020F0502020204030204" pitchFamily="34" charset="0"/>
                          <a:cs typeface="Calibri" panose="020F0502020204030204" pitchFamily="34" charset="0"/>
                        </a:rPr>
                        <a:t>Develop recommendations for </a:t>
                      </a:r>
                      <a:r>
                        <a:rPr lang="en-GB" sz="1400" b="1" i="0" u="none" strike="noStrike" kern="1200" dirty="0">
                          <a:solidFill>
                            <a:schemeClr val="dk1"/>
                          </a:solidFill>
                          <a:effectLst/>
                          <a:latin typeface="Calibri" panose="020F0502020204030204" pitchFamily="34" charset="0"/>
                          <a:cs typeface="Calibri" panose="020F0502020204030204" pitchFamily="34" charset="0"/>
                        </a:rPr>
                        <a:t>adequate and sustained financing</a:t>
                      </a:r>
                      <a:endParaRPr lang="en-CA" sz="1400" b="1"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740469864"/>
                  </a:ext>
                </a:extLst>
              </a:tr>
              <a:tr h="189036">
                <a:tc>
                  <a:txBody>
                    <a:bodyPr/>
                    <a:lstStyle/>
                    <a:p>
                      <a:pPr algn="ctr"/>
                      <a:r>
                        <a:rPr lang="en-CA" sz="1400" b="0" i="0">
                          <a:solidFill>
                            <a:srgbClr val="0190D1"/>
                          </a:solidFill>
                          <a:latin typeface="Calibri" panose="020F0502020204030204" pitchFamily="34" charset="0"/>
                          <a:cs typeface="Calibri" panose="020F0502020204030204" pitchFamily="34" charset="0"/>
                        </a:rPr>
                        <a:t>8</a:t>
                      </a:r>
                    </a:p>
                  </a:txBody>
                  <a:tcPr marL="68580" marR="68580" marT="34290" marB="34290"/>
                </a:tc>
                <a:tc>
                  <a:txBody>
                    <a:bodyPr/>
                    <a:lstStyle/>
                    <a:p>
                      <a:r>
                        <a:rPr lang="en-GB" sz="1400" b="0" i="0" u="none" strike="noStrike" kern="1200" dirty="0">
                          <a:solidFill>
                            <a:schemeClr val="dk1"/>
                          </a:solidFill>
                          <a:effectLst/>
                          <a:latin typeface="Calibri" panose="020F0502020204030204" pitchFamily="34" charset="0"/>
                          <a:cs typeface="Calibri" panose="020F0502020204030204" pitchFamily="34" charset="0"/>
                        </a:rPr>
                        <a:t>An </a:t>
                      </a:r>
                      <a:r>
                        <a:rPr lang="en-GB" sz="1400" b="1" i="0" u="none" strike="noStrike" kern="1200" dirty="0">
                          <a:solidFill>
                            <a:schemeClr val="dk1"/>
                          </a:solidFill>
                          <a:effectLst/>
                          <a:latin typeface="Calibri" panose="020F0502020204030204" pitchFamily="34" charset="0"/>
                          <a:cs typeface="Calibri" panose="020F0502020204030204" pitchFamily="34" charset="0"/>
                        </a:rPr>
                        <a:t>annual report </a:t>
                      </a:r>
                      <a:r>
                        <a:rPr lang="en-GB" sz="1400" b="0" i="0" u="none" strike="noStrike" kern="1200" dirty="0">
                          <a:solidFill>
                            <a:schemeClr val="dk1"/>
                          </a:solidFill>
                          <a:effectLst/>
                          <a:latin typeface="Calibri" panose="020F0502020204030204" pitchFamily="34" charset="0"/>
                          <a:cs typeface="Calibri" panose="020F0502020204030204" pitchFamily="34" charset="0"/>
                        </a:rPr>
                        <a:t>to be submitted to the Health Assembly through the Executive Board, from 2022 to 2031</a:t>
                      </a:r>
                      <a:r>
                        <a:rPr lang="en-GB" sz="1400" b="0" i="0" kern="1200" dirty="0">
                          <a:solidFill>
                            <a:schemeClr val="dk1"/>
                          </a:solidFill>
                          <a:effectLst/>
                          <a:latin typeface="Calibri" panose="020F0502020204030204" pitchFamily="34" charset="0"/>
                          <a:cs typeface="Calibri" panose="020F0502020204030204" pitchFamily="34" charset="0"/>
                        </a:rPr>
                        <a:t>​</a:t>
                      </a:r>
                      <a:endParaRPr lang="en-CA" sz="1400" b="0" i="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965982432"/>
                  </a:ext>
                </a:extLst>
              </a:tr>
            </a:tbl>
          </a:graphicData>
        </a:graphic>
      </p:graphicFrame>
      <p:sp>
        <p:nvSpPr>
          <p:cNvPr id="5" name="TextBox 4">
            <a:extLst>
              <a:ext uri="{FF2B5EF4-FFF2-40B4-BE49-F238E27FC236}">
                <a16:creationId xmlns:a16="http://schemas.microsoft.com/office/drawing/2014/main" id="{6004815B-CF9C-D07E-45E0-0FC9AD7E125B}"/>
              </a:ext>
            </a:extLst>
          </p:cNvPr>
          <p:cNvSpPr txBox="1"/>
          <p:nvPr/>
        </p:nvSpPr>
        <p:spPr>
          <a:xfrm>
            <a:off x="355893" y="62821"/>
            <a:ext cx="8629650" cy="377026"/>
          </a:xfrm>
          <a:prstGeom prst="rect">
            <a:avLst/>
          </a:prstGeom>
          <a:noFill/>
        </p:spPr>
        <p:txBody>
          <a:bodyPr wrap="square" lIns="68580" tIns="34290" rIns="68580" bIns="34290" rtlCol="0" anchor="t">
            <a:spAutoFit/>
          </a:bodyPr>
          <a:lstStyle/>
          <a:p>
            <a:r>
              <a:rPr lang="en-CA" sz="2000" dirty="0">
                <a:solidFill>
                  <a:schemeClr val="bg1"/>
                </a:solidFill>
                <a:latin typeface="Calibri" panose="020F0502020204030204" pitchFamily="34" charset="0"/>
                <a:cs typeface="Calibri" panose="020F0502020204030204" pitchFamily="34" charset="0"/>
              </a:rPr>
              <a:t>WHA Resolution 74.4: </a:t>
            </a:r>
            <a:r>
              <a:rPr lang="en-CA" sz="2000" b="1" dirty="0">
                <a:solidFill>
                  <a:schemeClr val="bg1"/>
                </a:solidFill>
                <a:latin typeface="Calibri" panose="020F0502020204030204" pitchFamily="34" charset="0"/>
                <a:cs typeface="Calibri" panose="020F0502020204030204" pitchFamily="34" charset="0"/>
              </a:rPr>
              <a:t>Diabetes, Reducing the Burden</a:t>
            </a:r>
            <a:endParaRPr lang="en-US" sz="900"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CE16522-2672-A7C7-E242-7E8ECA3A58CA}"/>
              </a:ext>
            </a:extLst>
          </p:cNvPr>
          <p:cNvSpPr txBox="1"/>
          <p:nvPr/>
        </p:nvSpPr>
        <p:spPr>
          <a:xfrm rot="16200000">
            <a:off x="8008699" y="2481273"/>
            <a:ext cx="1550695" cy="230832"/>
          </a:xfrm>
          <a:prstGeom prst="rect">
            <a:avLst/>
          </a:prstGeom>
          <a:noFill/>
        </p:spPr>
        <p:txBody>
          <a:bodyPr wrap="square" lIns="68580" tIns="34290" rIns="68580" bIns="34290" anchor="t">
            <a:spAutoFit/>
          </a:bodyPr>
          <a:lstStyle/>
          <a:p>
            <a:r>
              <a:rPr lang="en-US" sz="1050" dirty="0">
                <a:solidFill>
                  <a:srgbClr val="0070C0"/>
                </a:solidFill>
                <a:latin typeface="Aptos" panose="020B0004020202020204" pitchFamily="34" charset="0"/>
                <a:ea typeface="Source Sans Pro"/>
                <a:cs typeface="Calibri"/>
                <a:hlinkClick r:id="rId3">
                  <a:extLst>
                    <a:ext uri="{A12FA001-AC4F-418D-AE19-62706E023703}">
                      <ahyp:hlinkClr xmlns:ahyp="http://schemas.microsoft.com/office/drawing/2018/hyperlinkcolor" val="tx"/>
                    </a:ext>
                  </a:extLst>
                </a:hlinkClick>
              </a:rPr>
              <a:t>Resolution 74.4 WHA</a:t>
            </a:r>
          </a:p>
        </p:txBody>
      </p:sp>
    </p:spTree>
    <p:extLst>
      <p:ext uri="{BB962C8B-B14F-4D97-AF65-F5344CB8AC3E}">
        <p14:creationId xmlns:p14="http://schemas.microsoft.com/office/powerpoint/2010/main" val="289967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0F87B-BEB9-9FB8-09D0-978B5A7BC7BD}"/>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9E208FF8-CCB3-5F15-48DE-616C64DFA8DE}"/>
              </a:ext>
            </a:extLst>
          </p:cNvPr>
          <p:cNvSpPr txBox="1"/>
          <p:nvPr/>
        </p:nvSpPr>
        <p:spPr>
          <a:xfrm>
            <a:off x="514350" y="803784"/>
            <a:ext cx="2766322" cy="1915909"/>
          </a:xfrm>
          <a:prstGeom prst="rect">
            <a:avLst/>
          </a:prstGeom>
          <a:noFill/>
        </p:spPr>
        <p:txBody>
          <a:bodyPr wrap="square" lIns="68580" tIns="34290" rIns="68580" bIns="34290" rtlCol="0" anchor="t">
            <a:spAutoFit/>
          </a:bodyPr>
          <a:lstStyle/>
          <a:p>
            <a:pPr>
              <a:defRPr/>
            </a:pPr>
            <a:r>
              <a:rPr lang="en-CA" sz="2400" b="1" dirty="0">
                <a:solidFill>
                  <a:srgbClr val="002060"/>
                </a:solidFill>
                <a:latin typeface="Calibri" panose="020F0502020204030204" pitchFamily="34" charset="0"/>
                <a:cs typeface="Calibri" panose="020F0502020204030204" pitchFamily="34" charset="0"/>
              </a:rPr>
              <a:t>WHO Global Diabetes Compact </a:t>
            </a:r>
            <a:endParaRPr lang="en-US" sz="2400" b="1" dirty="0">
              <a:solidFill>
                <a:srgbClr val="002060"/>
              </a:solidFill>
              <a:latin typeface="Calibri" panose="020F0502020204030204" pitchFamily="34" charset="0"/>
              <a:cs typeface="Calibri" panose="020F0502020204030204" pitchFamily="34" charset="0"/>
            </a:endParaRPr>
          </a:p>
          <a:p>
            <a:pPr>
              <a:defRPr/>
            </a:pPr>
            <a:r>
              <a:rPr lang="en-CA" sz="2400" dirty="0">
                <a:solidFill>
                  <a:srgbClr val="002060"/>
                </a:solidFill>
                <a:latin typeface="Calibri" panose="020F0502020204030204" pitchFamily="34" charset="0"/>
                <a:cs typeface="Calibri" panose="020F0502020204030204" pitchFamily="34" charset="0"/>
              </a:rPr>
              <a:t>and the global diabetes coverage targets</a:t>
            </a:r>
          </a:p>
        </p:txBody>
      </p:sp>
      <p:sp>
        <p:nvSpPr>
          <p:cNvPr id="4" name="Rectangle 1">
            <a:extLst>
              <a:ext uri="{FF2B5EF4-FFF2-40B4-BE49-F238E27FC236}">
                <a16:creationId xmlns:a16="http://schemas.microsoft.com/office/drawing/2014/main" id="{8DE001C7-56F7-8B8B-BA25-EC2BA26BA213}"/>
              </a:ext>
            </a:extLst>
          </p:cNvPr>
          <p:cNvSpPr>
            <a:spLocks noChangeArrowheads="1"/>
          </p:cNvSpPr>
          <p:nvPr/>
        </p:nvSpPr>
        <p:spPr bwMode="auto">
          <a:xfrm>
            <a:off x="514350" y="1479769"/>
            <a:ext cx="831273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a:solidFill>
                  <a:srgbClr val="000000"/>
                </a:solidFill>
                <a:latin typeface="Times New Roman" panose="02020603050405020304" pitchFamily="18" charset="0"/>
                <a:cs typeface="Times New Roman" panose="02020603050405020304" pitchFamily="18" charset="0"/>
              </a:rPr>
              <a:t> </a:t>
            </a:r>
            <a:endParaRPr lang="en-US" altLang="en-US">
              <a:solidFill>
                <a:prstClr val="black"/>
              </a:solidFill>
            </a:endParaRPr>
          </a:p>
          <a:p>
            <a:pPr>
              <a:defRPr/>
            </a:pPr>
            <a:endParaRPr lang="en-US" altLang="en-US">
              <a:solidFill>
                <a:prstClr val="black"/>
              </a:solidFill>
            </a:endParaRPr>
          </a:p>
        </p:txBody>
      </p:sp>
      <p:sp>
        <p:nvSpPr>
          <p:cNvPr id="3" name="TextBox 7">
            <a:extLst>
              <a:ext uri="{FF2B5EF4-FFF2-40B4-BE49-F238E27FC236}">
                <a16:creationId xmlns:a16="http://schemas.microsoft.com/office/drawing/2014/main" id="{CB36C7C2-3C6D-DC20-5935-0A3EE68234F8}"/>
              </a:ext>
            </a:extLst>
          </p:cNvPr>
          <p:cNvSpPr txBox="1"/>
          <p:nvPr/>
        </p:nvSpPr>
        <p:spPr>
          <a:xfrm>
            <a:off x="3399334" y="803784"/>
            <a:ext cx="5326070" cy="2077492"/>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97656" indent="-257175" defTabSz="685800">
              <a:spcBef>
                <a:spcPts val="900"/>
              </a:spcBef>
              <a:buFont typeface="Arial" panose="020B0604020202020204" pitchFamily="34" charset="0"/>
              <a:buChar char="•"/>
              <a:defRPr/>
            </a:pPr>
            <a:r>
              <a:rPr lang="en-GB" sz="1350" b="1" dirty="0">
                <a:solidFill>
                  <a:prstClr val="black"/>
                </a:solidFill>
                <a:latin typeface="Calibri" panose="020F0502020204030204" pitchFamily="34" charset="0"/>
                <a:cs typeface="Calibri" panose="020F0502020204030204" pitchFamily="34" charset="0"/>
              </a:rPr>
              <a:t>April 2021</a:t>
            </a:r>
            <a:r>
              <a:rPr lang="en-GB" sz="1350" dirty="0">
                <a:solidFill>
                  <a:prstClr val="black"/>
                </a:solidFill>
                <a:latin typeface="Calibri" panose="020F0502020204030204" pitchFamily="34" charset="0"/>
                <a:cs typeface="Calibri" panose="020F0502020204030204" pitchFamily="34" charset="0"/>
              </a:rPr>
              <a:t>: WHO launched the Global Diabetes Compact. The launch coincided with the 100th anniversary of the discovery of insulin. </a:t>
            </a:r>
            <a:endParaRPr lang="en-GB" sz="1350" dirty="0">
              <a:solidFill>
                <a:prstClr val="black"/>
              </a:solidFill>
              <a:latin typeface="Calibri" panose="020F0502020204030204" pitchFamily="34" charset="0"/>
              <a:ea typeface="Source Sans Pro"/>
              <a:cs typeface="Calibri" panose="020F0502020204030204" pitchFamily="34" charset="0"/>
            </a:endParaRPr>
          </a:p>
          <a:p>
            <a:pPr marL="297656" indent="-257175" defTabSz="685800">
              <a:spcBef>
                <a:spcPts val="900"/>
              </a:spcBef>
              <a:buFont typeface="Arial" panose="020B0604020202020204" pitchFamily="34" charset="0"/>
              <a:buChar char="•"/>
              <a:defRPr/>
            </a:pPr>
            <a:r>
              <a:rPr lang="en-GB" sz="1350" b="1" dirty="0">
                <a:solidFill>
                  <a:prstClr val="black"/>
                </a:solidFill>
                <a:latin typeface="Calibri" panose="020F0502020204030204" pitchFamily="34" charset="0"/>
                <a:ea typeface="Source Sans Pro"/>
                <a:cs typeface="Calibri" panose="020F0502020204030204" pitchFamily="34" charset="0"/>
              </a:rPr>
              <a:t>May 2021</a:t>
            </a:r>
            <a:r>
              <a:rPr lang="en-GB" sz="1350" dirty="0">
                <a:solidFill>
                  <a:prstClr val="black"/>
                </a:solidFill>
                <a:latin typeface="Calibri" panose="020F0502020204030204" pitchFamily="34" charset="0"/>
                <a:ea typeface="Source Sans Pro"/>
                <a:cs typeface="Calibri" panose="020F0502020204030204" pitchFamily="34" charset="0"/>
              </a:rPr>
              <a:t>: World Health Assembly adopted Resolution 74.4 on reducing the burden of NCDs through strengthening the prevention and control of diabetes.</a:t>
            </a:r>
          </a:p>
          <a:p>
            <a:pPr marL="297656" indent="-257175">
              <a:spcBef>
                <a:spcPts val="900"/>
              </a:spcBef>
              <a:buFont typeface="Arial" panose="020B0604020202020204" pitchFamily="34" charset="0"/>
              <a:buChar char="•"/>
              <a:defRPr/>
            </a:pPr>
            <a:r>
              <a:rPr lang="en-GB" sz="1350" b="1" dirty="0">
                <a:solidFill>
                  <a:prstClr val="black"/>
                </a:solidFill>
                <a:highlight>
                  <a:srgbClr val="FFFF00"/>
                </a:highlight>
                <a:latin typeface="Calibri" panose="020F0502020204030204" pitchFamily="34" charset="0"/>
                <a:ea typeface="Source Sans Pro"/>
                <a:cs typeface="Calibri" panose="020F0502020204030204" pitchFamily="34" charset="0"/>
              </a:rPr>
              <a:t>May 2022</a:t>
            </a:r>
            <a:r>
              <a:rPr lang="en-GB" sz="1350" dirty="0">
                <a:solidFill>
                  <a:prstClr val="black"/>
                </a:solidFill>
                <a:highlight>
                  <a:srgbClr val="FFFF00"/>
                </a:highlight>
                <a:latin typeface="Calibri" panose="020F0502020204030204" pitchFamily="34" charset="0"/>
                <a:ea typeface="Source Sans Pro"/>
                <a:cs typeface="Calibri" panose="020F0502020204030204" pitchFamily="34" charset="0"/>
              </a:rPr>
              <a:t>: Member States endorsed the 5 global diabetes coverage targets for 2030.</a:t>
            </a:r>
            <a:endParaRPr lang="en-US" sz="1350" dirty="0">
              <a:solidFill>
                <a:prstClr val="black"/>
              </a:solidFill>
              <a:highlight>
                <a:srgbClr val="FFFF00"/>
              </a:highlight>
              <a:latin typeface="Calibri" panose="020F0502020204030204" pitchFamily="34" charset="0"/>
              <a:cs typeface="Calibri" panose="020F0502020204030204" pitchFamily="34" charset="0"/>
            </a:endParaRPr>
          </a:p>
          <a:p>
            <a:pPr marL="297656" indent="-257175" defTabSz="685800">
              <a:spcBef>
                <a:spcPts val="900"/>
              </a:spcBef>
              <a:buFont typeface="Arial" panose="020B0604020202020204" pitchFamily="34" charset="0"/>
              <a:buChar char="•"/>
              <a:defRPr/>
            </a:pPr>
            <a:endParaRPr lang="en-GB" sz="1350" dirty="0">
              <a:solidFill>
                <a:prstClr val="black"/>
              </a:solidFill>
              <a:latin typeface="Calibri" panose="020F0502020204030204" pitchFamily="34" charset="0"/>
              <a:ea typeface="Source Sans Pro"/>
              <a:cs typeface="Calibri" panose="020F0502020204030204" pitchFamily="34" charset="0"/>
            </a:endParaRPr>
          </a:p>
        </p:txBody>
      </p:sp>
    </p:spTree>
    <p:extLst>
      <p:ext uri="{BB962C8B-B14F-4D97-AF65-F5344CB8AC3E}">
        <p14:creationId xmlns:p14="http://schemas.microsoft.com/office/powerpoint/2010/main" val="34823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16821-AE7F-C9F3-9335-004F50FDFB4B}"/>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39CAFF74-B96F-EBB0-4D39-C9DD94B98572}"/>
              </a:ext>
            </a:extLst>
          </p:cNvPr>
          <p:cNvSpPr txBox="1"/>
          <p:nvPr/>
        </p:nvSpPr>
        <p:spPr>
          <a:xfrm>
            <a:off x="514350" y="803784"/>
            <a:ext cx="2766322" cy="1915909"/>
          </a:xfrm>
          <a:prstGeom prst="rect">
            <a:avLst/>
          </a:prstGeom>
          <a:noFill/>
        </p:spPr>
        <p:txBody>
          <a:bodyPr wrap="square" lIns="68580" tIns="34290" rIns="68580" bIns="34290" rtlCol="0" anchor="t">
            <a:spAutoFit/>
          </a:bodyPr>
          <a:lstStyle/>
          <a:p>
            <a:pPr>
              <a:defRPr/>
            </a:pPr>
            <a:r>
              <a:rPr lang="en-CA" sz="2400" dirty="0">
                <a:solidFill>
                  <a:srgbClr val="002060"/>
                </a:solidFill>
                <a:latin typeface="Calibri" panose="020F0502020204030204" pitchFamily="34" charset="0"/>
                <a:cs typeface="Calibri" panose="020F0502020204030204" pitchFamily="34" charset="0"/>
              </a:rPr>
              <a:t>WHO Global Diabetes Compact </a:t>
            </a:r>
            <a:endParaRPr lang="en-US" sz="2400" dirty="0">
              <a:solidFill>
                <a:srgbClr val="002060"/>
              </a:solidFill>
              <a:latin typeface="Calibri" panose="020F0502020204030204" pitchFamily="34" charset="0"/>
              <a:cs typeface="Calibri" panose="020F0502020204030204" pitchFamily="34" charset="0"/>
            </a:endParaRPr>
          </a:p>
          <a:p>
            <a:pPr>
              <a:defRPr/>
            </a:pPr>
            <a:r>
              <a:rPr lang="en-CA" sz="2400" dirty="0">
                <a:solidFill>
                  <a:srgbClr val="002060"/>
                </a:solidFill>
                <a:latin typeface="Calibri" panose="020F0502020204030204" pitchFamily="34" charset="0"/>
                <a:cs typeface="Calibri" panose="020F0502020204030204" pitchFamily="34" charset="0"/>
              </a:rPr>
              <a:t>and the </a:t>
            </a:r>
            <a:r>
              <a:rPr lang="en-CA" sz="2400" b="1" dirty="0">
                <a:solidFill>
                  <a:srgbClr val="002060"/>
                </a:solidFill>
                <a:latin typeface="Calibri" panose="020F0502020204030204" pitchFamily="34" charset="0"/>
                <a:cs typeface="Calibri" panose="020F0502020204030204" pitchFamily="34" charset="0"/>
              </a:rPr>
              <a:t>global diabetes coverage targets by 2030</a:t>
            </a:r>
          </a:p>
        </p:txBody>
      </p:sp>
      <p:sp>
        <p:nvSpPr>
          <p:cNvPr id="4" name="Rectangle 1">
            <a:extLst>
              <a:ext uri="{FF2B5EF4-FFF2-40B4-BE49-F238E27FC236}">
                <a16:creationId xmlns:a16="http://schemas.microsoft.com/office/drawing/2014/main" id="{829D1929-A305-8C9A-A975-B1437DA2FB9C}"/>
              </a:ext>
            </a:extLst>
          </p:cNvPr>
          <p:cNvSpPr>
            <a:spLocks noChangeArrowheads="1"/>
          </p:cNvSpPr>
          <p:nvPr/>
        </p:nvSpPr>
        <p:spPr bwMode="auto">
          <a:xfrm>
            <a:off x="514350" y="1479769"/>
            <a:ext cx="831273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a:solidFill>
                  <a:srgbClr val="000000"/>
                </a:solidFill>
                <a:latin typeface="Times New Roman" panose="02020603050405020304" pitchFamily="18" charset="0"/>
                <a:cs typeface="Times New Roman" panose="02020603050405020304" pitchFamily="18" charset="0"/>
              </a:rPr>
              <a:t> </a:t>
            </a:r>
            <a:endParaRPr lang="en-US" altLang="en-US">
              <a:solidFill>
                <a:prstClr val="black"/>
              </a:solidFill>
            </a:endParaRPr>
          </a:p>
          <a:p>
            <a:pPr>
              <a:defRPr/>
            </a:pPr>
            <a:endParaRPr lang="en-US" altLang="en-US">
              <a:solidFill>
                <a:prstClr val="black"/>
              </a:solidFill>
            </a:endParaRPr>
          </a:p>
        </p:txBody>
      </p:sp>
      <p:pic>
        <p:nvPicPr>
          <p:cNvPr id="2" name="Picture 1" descr="A blue and white text on a black background&#10;&#10;AI-generated content may be incorrect.">
            <a:extLst>
              <a:ext uri="{FF2B5EF4-FFF2-40B4-BE49-F238E27FC236}">
                <a16:creationId xmlns:a16="http://schemas.microsoft.com/office/drawing/2014/main" id="{9E7646AF-0238-E544-EBA4-50878F38A55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95366" y="818810"/>
            <a:ext cx="5166857" cy="2384429"/>
          </a:xfrm>
          <a:prstGeom prst="rect">
            <a:avLst/>
          </a:prstGeom>
        </p:spPr>
      </p:pic>
    </p:spTree>
    <p:extLst>
      <p:ext uri="{BB962C8B-B14F-4D97-AF65-F5344CB8AC3E}">
        <p14:creationId xmlns:p14="http://schemas.microsoft.com/office/powerpoint/2010/main" val="206489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3AEAB-A1BC-A875-70FE-8A6BAA2B23E7}"/>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1F7F7550-ECD9-A639-C821-659EBE8AF22F}"/>
              </a:ext>
            </a:extLst>
          </p:cNvPr>
          <p:cNvSpPr txBox="1"/>
          <p:nvPr/>
        </p:nvSpPr>
        <p:spPr>
          <a:xfrm>
            <a:off x="257175" y="62472"/>
            <a:ext cx="8629650" cy="438582"/>
          </a:xfrm>
          <a:prstGeom prst="rect">
            <a:avLst/>
          </a:prstGeom>
          <a:noFill/>
        </p:spPr>
        <p:txBody>
          <a:bodyPr wrap="square" lIns="68580" tIns="34290" rIns="68580" bIns="34290" rtlCol="0" anchor="t">
            <a:spAutoFit/>
          </a:bodyPr>
          <a:lstStyle/>
          <a:p>
            <a:pPr>
              <a:defRPr/>
            </a:pPr>
            <a:r>
              <a:rPr lang="en-GB" sz="2400" dirty="0">
                <a:solidFill>
                  <a:schemeClr val="bg1"/>
                </a:solidFill>
                <a:latin typeface="Calibri" panose="020F0502020204030204" pitchFamily="34" charset="0"/>
                <a:cs typeface="Calibri" panose="020F0502020204030204" pitchFamily="34" charset="0"/>
              </a:rPr>
              <a:t>WHO and IDF(Europe)</a:t>
            </a:r>
            <a:endParaRPr lang="en-CA" sz="2400" dirty="0">
              <a:solidFill>
                <a:schemeClr val="bg1"/>
              </a:solidFill>
              <a:latin typeface="Calibri" panose="020F0502020204030204" pitchFamily="34" charset="0"/>
              <a:cs typeface="Calibri" panose="020F0502020204030204" pitchFamily="34" charset="0"/>
            </a:endParaRPr>
          </a:p>
        </p:txBody>
      </p:sp>
      <p:pic>
        <p:nvPicPr>
          <p:cNvPr id="14" name="Content Placeholder 13">
            <a:extLst>
              <a:ext uri="{FF2B5EF4-FFF2-40B4-BE49-F238E27FC236}">
                <a16:creationId xmlns:a16="http://schemas.microsoft.com/office/drawing/2014/main" id="{5B94E6B6-B937-9157-87C5-08136881697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28650" y="682307"/>
            <a:ext cx="7886700" cy="2556050"/>
          </a:xfrm>
          <a:prstGeom prst="rect">
            <a:avLst/>
          </a:prstGeom>
        </p:spPr>
      </p:pic>
    </p:spTree>
    <p:extLst>
      <p:ext uri="{BB962C8B-B14F-4D97-AF65-F5344CB8AC3E}">
        <p14:creationId xmlns:p14="http://schemas.microsoft.com/office/powerpoint/2010/main" val="251319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Pi_dlUHFPoooqIs_OZ0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E5ABFF5802FC4B84050F6F5F42D819" ma:contentTypeVersion="19" ma:contentTypeDescription="Create a new document." ma:contentTypeScope="" ma:versionID="1a81134cb6d0689e1def11852f60f877">
  <xsd:schema xmlns:xsd="http://www.w3.org/2001/XMLSchema" xmlns:xs="http://www.w3.org/2001/XMLSchema" xmlns:p="http://schemas.microsoft.com/office/2006/metadata/properties" xmlns:ns2="b33dd025-0ceb-4dd1-895c-6f7c120e340a" xmlns:ns3="0bc2b31b-d7b9-46fd-a137-9c52f94c3be0" targetNamespace="http://schemas.microsoft.com/office/2006/metadata/properties" ma:root="true" ma:fieldsID="6b800e0c03960f4a495a3fbc5ef35782" ns2:_="" ns3:_="">
    <xsd:import namespace="b33dd025-0ceb-4dd1-895c-6f7c120e340a"/>
    <xsd:import namespace="0bc2b31b-d7b9-46fd-a137-9c52f94c3b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Datemodifi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dd025-0ceb-4dd1-895c-6f7c120e3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atemodified" ma:index="26" nillable="true" ma:displayName="Date modified" ma:format="DateTime" ma:internalName="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bc2b31b-d7b9-46fd-a137-9c52f94c3b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2ccfb55-fad6-4b78-a3c7-c1290c4ae637}" ma:internalName="TaxCatchAll" ma:showField="CatchAllData" ma:web="0bc2b31b-d7b9-46fd-a137-9c52f94c3b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c2b31b-d7b9-46fd-a137-9c52f94c3be0" xsi:nil="true"/>
    <lcf76f155ced4ddcb4097134ff3c332f xmlns="b33dd025-0ceb-4dd1-895c-6f7c120e340a">
      <Terms xmlns="http://schemas.microsoft.com/office/infopath/2007/PartnerControls"/>
    </lcf76f155ced4ddcb4097134ff3c332f>
    <Datemodified xmlns="b33dd025-0ceb-4dd1-895c-6f7c120e340a" xsi:nil="true"/>
  </documentManagement>
</p:properties>
</file>

<file path=customXml/itemProps1.xml><?xml version="1.0" encoding="utf-8"?>
<ds:datastoreItem xmlns:ds="http://schemas.openxmlformats.org/officeDocument/2006/customXml" ds:itemID="{013DD5D7-0B82-47A0-878B-252F0501F1DD}">
  <ds:schemaRefs>
    <ds:schemaRef ds:uri="http://schemas.microsoft.com/sharepoint/v3/contenttype/forms"/>
  </ds:schemaRefs>
</ds:datastoreItem>
</file>

<file path=customXml/itemProps2.xml><?xml version="1.0" encoding="utf-8"?>
<ds:datastoreItem xmlns:ds="http://schemas.openxmlformats.org/officeDocument/2006/customXml" ds:itemID="{65443EAD-F8E7-4159-A90A-497FB3998457}">
  <ds:schemaRefs>
    <ds:schemaRef ds:uri="0bc2b31b-d7b9-46fd-a137-9c52f94c3be0"/>
    <ds:schemaRef ds:uri="b33dd025-0ceb-4dd1-895c-6f7c120e34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64D0AC-D75A-490D-AE3E-F3EAB1FF631E}">
  <ds:schemaRefs>
    <ds:schemaRef ds:uri="0bc2b31b-d7b9-46fd-a137-9c52f94c3be0"/>
    <ds:schemaRef ds:uri="b33dd025-0ceb-4dd1-895c-6f7c120e34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2333</TotalTime>
  <Words>601</Words>
  <Application>Microsoft Macintosh PowerPoint</Application>
  <PresentationFormat>On-screen Show (16:9)</PresentationFormat>
  <Paragraphs>102</Paragraphs>
  <Slides>22</Slides>
  <Notes>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6" baseType="lpstr">
      <vt:lpstr>HelveticaNowMTText</vt:lpstr>
      <vt:lpstr>var(--ff-h-mt-text-md)</vt:lpstr>
      <vt:lpstr>Aptos</vt:lpstr>
      <vt:lpstr>Arial</vt:lpstr>
      <vt:lpstr>BIG CASLON MEDIUM</vt:lpstr>
      <vt:lpstr>Calibri</vt:lpstr>
      <vt:lpstr>Calibri Light</vt:lpstr>
      <vt:lpstr>Oswald SemiBold</vt:lpstr>
      <vt:lpstr>Roboto</vt:lpstr>
      <vt:lpstr>Roboto Light</vt:lpstr>
      <vt:lpstr>Roboto Medium</vt:lpstr>
      <vt:lpstr>Times New Roman</vt:lpstr>
      <vt:lpstr>Office Theme</vt:lpstr>
      <vt:lpstr>think-cell Slide</vt:lpstr>
      <vt:lpstr>Global Diabetes Compact  Gauden Galea Bianca Hemmingsen Alarcos Cieza Guy Fones Jill Farrington  14-16 November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WHO  Global Diabetes Compact</dc:title>
  <dc:creator>JAMES, Oria</dc:creator>
  <cp:lastModifiedBy>Gauden Galea</cp:lastModifiedBy>
  <cp:revision>45</cp:revision>
  <dcterms:created xsi:type="dcterms:W3CDTF">2025-01-06T10:15:25Z</dcterms:created>
  <dcterms:modified xsi:type="dcterms:W3CDTF">2025-11-21T16:27:26Z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0x0101003AE5ABFF5802FC4B84050F6F5F42D819</vt:lpwstr>
  </property>
  <property fmtid="{D5CDD505-2E9C-101B-9397-08002B2CF9AE}" pid="3" name="MediaServiceImageTags">
    <vt:lpwstr/>
  </property>
</Properties>
</file>